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40"/>
  </p:notesMasterIdLst>
  <p:sldIdLst>
    <p:sldId id="513" r:id="rId2"/>
    <p:sldId id="582" r:id="rId3"/>
    <p:sldId id="567" r:id="rId4"/>
    <p:sldId id="574" r:id="rId5"/>
    <p:sldId id="583" r:id="rId6"/>
    <p:sldId id="586" r:id="rId7"/>
    <p:sldId id="584" r:id="rId8"/>
    <p:sldId id="585" r:id="rId9"/>
    <p:sldId id="587" r:id="rId10"/>
    <p:sldId id="588" r:id="rId11"/>
    <p:sldId id="589" r:id="rId12"/>
    <p:sldId id="590" r:id="rId13"/>
    <p:sldId id="636" r:id="rId14"/>
    <p:sldId id="643" r:id="rId15"/>
    <p:sldId id="570" r:id="rId16"/>
    <p:sldId id="644" r:id="rId17"/>
    <p:sldId id="645" r:id="rId18"/>
    <p:sldId id="647" r:id="rId19"/>
    <p:sldId id="646" r:id="rId20"/>
    <p:sldId id="648" r:id="rId21"/>
    <p:sldId id="649" r:id="rId22"/>
    <p:sldId id="651" r:id="rId23"/>
    <p:sldId id="650" r:id="rId24"/>
    <p:sldId id="652" r:id="rId25"/>
    <p:sldId id="653" r:id="rId26"/>
    <p:sldId id="654" r:id="rId27"/>
    <p:sldId id="656" r:id="rId28"/>
    <p:sldId id="577" r:id="rId29"/>
    <p:sldId id="576" r:id="rId30"/>
    <p:sldId id="657" r:id="rId31"/>
    <p:sldId id="658" r:id="rId32"/>
    <p:sldId id="566" r:id="rId33"/>
    <p:sldId id="573" r:id="rId34"/>
    <p:sldId id="575" r:id="rId35"/>
    <p:sldId id="659" r:id="rId36"/>
    <p:sldId id="660" r:id="rId37"/>
    <p:sldId id="661" r:id="rId38"/>
    <p:sldId id="5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BD9F9-8452-A342-BB1B-28ECF19E2CC5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65747-E6F5-D94A-981D-658B04DED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3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40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65747-E6F5-D94A-981D-658B04DED6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0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65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615875-1AE6-CC48-9CDA-83B4DB9E01BD}"/>
              </a:ext>
            </a:extLst>
          </p:cNvPr>
          <p:cNvSpPr/>
          <p:nvPr userDrawn="1"/>
        </p:nvSpPr>
        <p:spPr>
          <a:xfrm>
            <a:off x="0" y="0"/>
            <a:ext cx="12192000" cy="2514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9F1E9384-CDBC-F8E3-F286-64C139D661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0194" y="217176"/>
            <a:ext cx="5739782" cy="19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77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4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80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69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43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8FB569-0485-8045-BFD7-167815E77336}"/>
              </a:ext>
            </a:extLst>
          </p:cNvPr>
          <p:cNvSpPr txBox="1">
            <a:spLocks/>
          </p:cNvSpPr>
          <p:nvPr userDrawn="1"/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898989"/>
                </a:solidFill>
                <a:latin typeface="Segoe UI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8C1412E-69E1-864D-A0DF-94DDC7C8003B}" type="slidenum">
              <a:rPr lang="en-US" sz="900" smtClean="0"/>
              <a:pPr>
                <a:defRPr/>
              </a:pPr>
              <a:t>‹#›</a:t>
            </a:fld>
            <a:endParaRPr lang="en-US" sz="9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306AE-18A0-4C44-8452-FDAD4CEC049D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9A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81E6-F19D-9E4F-A613-5717CEE394C4}"/>
              </a:ext>
            </a:extLst>
          </p:cNvPr>
          <p:cNvSpPr txBox="1"/>
          <p:nvPr userDrawn="1"/>
        </p:nvSpPr>
        <p:spPr>
          <a:xfrm>
            <a:off x="9721408" y="6447904"/>
            <a:ext cx="2362200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800" b="1" dirty="0">
                <a:solidFill>
                  <a:schemeClr val="bg1"/>
                </a:solidFill>
                <a:cs typeface="Arial" charset="0"/>
              </a:rPr>
              <a:t>rnabio.org</a:t>
            </a:r>
            <a:endParaRPr lang="en-US" sz="18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D193-BF70-C04D-ACCD-2D3C430B970A}"/>
              </a:ext>
            </a:extLst>
          </p:cNvPr>
          <p:cNvSpPr txBox="1"/>
          <p:nvPr userDrawn="1"/>
        </p:nvSpPr>
        <p:spPr>
          <a:xfrm>
            <a:off x="5867412" y="6447904"/>
            <a:ext cx="45717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fld id="{0153C3B2-0654-1049-821D-A9450C27E9C9}" type="slidenum">
              <a:rPr lang="en-US" sz="1800" smtClean="0">
                <a:solidFill>
                  <a:schemeClr val="bg1"/>
                </a:solidFill>
              </a:rPr>
              <a:pPr algn="ctr"/>
              <a:t>‹#›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omebiology.biomedcentral.com/articles/10.1186/s13059-019-1662-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visualization/latest/tutoria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early/2018/06/20/352484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chris-mcginnis-ucsf/DoubletFin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andavi/awesome-single-cell/blob/master/github.com/AllonKleinLab/scrublet" TargetMode="External"/><Relationship Id="rId5" Type="http://schemas.openxmlformats.org/officeDocument/2006/relationships/hyperlink" Target="https://github.com/JonathanShor/DoubletDetection" TargetMode="External"/><Relationship Id="rId4" Type="http://schemas.openxmlformats.org/officeDocument/2006/relationships/hyperlink" Target="https://github.com/EDePasquale/DoubletDec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builtin.com/data-science/step-step-explanation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bctraining.github.io/scRNA-seq_online/lessons/05_theory_of_PC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biology.biomedcentral.com/articles/10.1186/s13059-019-1795-z#ref-CR20" TargetMode="External"/><Relationship Id="rId13" Type="http://schemas.openxmlformats.org/officeDocument/2006/relationships/hyperlink" Target="https://genomebiology.biomedcentral.com/articles/10.1186/s13059-019-1795-z#ref-CR25" TargetMode="External"/><Relationship Id="rId18" Type="http://schemas.openxmlformats.org/officeDocument/2006/relationships/hyperlink" Target="https://www.scrna-tools.org/tools?sort=name&amp;cats=Classification" TargetMode="External"/><Relationship Id="rId3" Type="http://schemas.openxmlformats.org/officeDocument/2006/relationships/hyperlink" Target="https://genomebiology.biomedcentral.com/articles/10.1186/s13059-019-1795-z#ref-CR15" TargetMode="External"/><Relationship Id="rId7" Type="http://schemas.openxmlformats.org/officeDocument/2006/relationships/hyperlink" Target="https://genomebiology.biomedcentral.com/articles/10.1186/s13059-019-1795-z#ref-CR19" TargetMode="External"/><Relationship Id="rId12" Type="http://schemas.openxmlformats.org/officeDocument/2006/relationships/hyperlink" Target="https://genomebiology.biomedcentral.com/articles/10.1186/s13059-019-1795-z#ref-CR24" TargetMode="External"/><Relationship Id="rId17" Type="http://schemas.openxmlformats.org/officeDocument/2006/relationships/hyperlink" Target="https://genomebiology.biomedcentral.com/articles/10.1186/s13059-019-1795-z#ref-CR29" TargetMode="External"/><Relationship Id="rId2" Type="http://schemas.openxmlformats.org/officeDocument/2006/relationships/hyperlink" Target="https://genomebiology.biomedcentral.com/articles/10.1186/s13059-019-1795-z#ref-CR14" TargetMode="External"/><Relationship Id="rId16" Type="http://schemas.openxmlformats.org/officeDocument/2006/relationships/hyperlink" Target="https://genomebiology.biomedcentral.com/articles/10.1186/s13059-019-1795-z#ref-CR2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biology.biomedcentral.com/articles/10.1186/s13059-019-1795-z#ref-CR18" TargetMode="External"/><Relationship Id="rId11" Type="http://schemas.openxmlformats.org/officeDocument/2006/relationships/hyperlink" Target="https://genomebiology.biomedcentral.com/articles/10.1186/s13059-019-1795-z#ref-CR23" TargetMode="External"/><Relationship Id="rId5" Type="http://schemas.openxmlformats.org/officeDocument/2006/relationships/hyperlink" Target="https://genomebiology.biomedcentral.com/articles/10.1186/s13059-019-1795-z#ref-CR17" TargetMode="External"/><Relationship Id="rId15" Type="http://schemas.openxmlformats.org/officeDocument/2006/relationships/hyperlink" Target="https://genomebiology.biomedcentral.com/articles/10.1186/s13059-019-1795-z#ref-CR27" TargetMode="External"/><Relationship Id="rId10" Type="http://schemas.openxmlformats.org/officeDocument/2006/relationships/hyperlink" Target="https://genomebiology.biomedcentral.com/articles/10.1186/s13059-019-1795-z#ref-CR22" TargetMode="External"/><Relationship Id="rId19" Type="http://schemas.openxmlformats.org/officeDocument/2006/relationships/image" Target="../media/image48.png"/><Relationship Id="rId4" Type="http://schemas.openxmlformats.org/officeDocument/2006/relationships/hyperlink" Target="https://genomebiology.biomedcentral.com/articles/10.1186/s13059-019-1795-z#ref-CR16" TargetMode="External"/><Relationship Id="rId9" Type="http://schemas.openxmlformats.org/officeDocument/2006/relationships/hyperlink" Target="https://genomebiology.biomedcentral.com/articles/10.1186/s13059-019-1795-z#ref-CR21" TargetMode="External"/><Relationship Id="rId14" Type="http://schemas.openxmlformats.org/officeDocument/2006/relationships/hyperlink" Target="https://genomebiology.biomedcentral.com/articles/10.1186/s13059-019-1795-z#ref-CR2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github.com/LTLA/cellde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ostatsquid.com/singler-tutorial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26/science.aax0249" TargetMode="Externa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pipelines/latest/what-is-cell-ran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upport.10xgenomics.com/single-cell-gene-expression/software/pipelines/latest/advanced/referenc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10xgenomics.com/hc/en-us/articles/4998628924429-Why-should-I-include-introns-for-my-single-cell-whole-transcriptome-Gene-Expression-data-analysis-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C33B2E-2B58-7849-BDE5-9D114CED2104}"/>
              </a:ext>
            </a:extLst>
          </p:cNvPr>
          <p:cNvSpPr/>
          <p:nvPr/>
        </p:nvSpPr>
        <p:spPr>
          <a:xfrm>
            <a:off x="0" y="2492896"/>
            <a:ext cx="12192000" cy="3889542"/>
          </a:xfrm>
          <a:prstGeom prst="rect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Calibri" charset="0"/>
            </a:endParaRPr>
          </a:p>
        </p:txBody>
      </p:sp>
      <p:sp>
        <p:nvSpPr>
          <p:cNvPr id="10244" name="Title 1"/>
          <p:cNvSpPr txBox="1">
            <a:spLocks/>
          </p:cNvSpPr>
          <p:nvPr/>
        </p:nvSpPr>
        <p:spPr bwMode="auto">
          <a:xfrm>
            <a:off x="5836840" y="183488"/>
            <a:ext cx="6019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b="1" dirty="0">
                <a:solidFill>
                  <a:schemeClr val="bg1"/>
                </a:solidFill>
                <a:latin typeface="Calibri" charset="0"/>
                <a:cs typeface="Segoe UI" charset="0"/>
              </a:rPr>
              <a:t>Introduction to single cell RNA sequencing and analysis</a:t>
            </a:r>
            <a:endParaRPr lang="en-US" sz="2000" b="1" dirty="0">
              <a:solidFill>
                <a:schemeClr val="bg1"/>
              </a:solidFill>
              <a:latin typeface="Calibri" charset="0"/>
              <a:cs typeface="Segoe UI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353E93-A688-004C-B399-25882A2A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7" y="2855119"/>
            <a:ext cx="3128830" cy="3128830"/>
          </a:xfrm>
          <a:prstGeom prst="rect">
            <a:avLst/>
          </a:prstGeom>
        </p:spPr>
      </p:pic>
      <p:pic>
        <p:nvPicPr>
          <p:cNvPr id="12" name="Picture 1" descr="RNA-Seq-alignment.png">
            <a:extLst>
              <a:ext uri="{FF2B5EF4-FFF2-40B4-BE49-F238E27FC236}">
                <a16:creationId xmlns:a16="http://schemas.microsoft.com/office/drawing/2014/main" id="{5BFF4C48-5997-A74A-B649-0DEA98B46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12" y="2852936"/>
            <a:ext cx="3271336" cy="31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F5391E-B6C3-AC45-B0BE-FBFA7D86A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31" y="3676933"/>
            <a:ext cx="5263149" cy="16319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8FBE0E-AF86-AAFC-3359-1EDFF8B9FAA8}"/>
              </a:ext>
            </a:extLst>
          </p:cNvPr>
          <p:cNvSpPr txBox="1">
            <a:spLocks/>
          </p:cNvSpPr>
          <p:nvPr/>
        </p:nvSpPr>
        <p:spPr>
          <a:xfrm>
            <a:off x="5977719" y="1219199"/>
            <a:ext cx="6138080" cy="1161346"/>
          </a:xfrm>
          <a:prstGeom prst="rect">
            <a:avLst/>
          </a:prstGeom>
        </p:spPr>
        <p:txBody>
          <a:bodyPr anchor="ctr"/>
          <a:lstStyle>
            <a:lvl1pPr algn="r">
              <a:defRPr sz="3200" baseline="0">
                <a:solidFill>
                  <a:schemeClr val="bg1"/>
                </a:solidFill>
                <a:latin typeface="Adobe Jenson Pro" pitchFamily="18" charset="0"/>
              </a:defRPr>
            </a:lvl1pPr>
          </a:lstStyle>
          <a:p>
            <a:pPr>
              <a:defRPr/>
            </a:pPr>
            <a:r>
              <a:rPr lang="en-US" sz="1800" dirty="0" err="1">
                <a:latin typeface="Calibri"/>
                <a:cs typeface="Calibri"/>
              </a:rPr>
              <a:t>Kelsy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Cotto</a:t>
            </a:r>
            <a:r>
              <a:rPr lang="en-US" sz="1800" dirty="0">
                <a:latin typeface="Calibri"/>
                <a:cs typeface="Calibri"/>
              </a:rPr>
              <a:t>, Malachi Griffith, Obi Griffith, Charles </a:t>
            </a:r>
            <a:r>
              <a:rPr lang="en-US" sz="1800" dirty="0" err="1">
                <a:latin typeface="Calibri"/>
                <a:cs typeface="Calibri"/>
              </a:rPr>
              <a:t>Hayfron</a:t>
            </a:r>
            <a:r>
              <a:rPr lang="en-US" sz="1800" dirty="0">
                <a:latin typeface="Calibri"/>
                <a:cs typeface="Calibri"/>
              </a:rPr>
              <a:t>-Benjamin, Evelyn Schmidt, Kartik Singhal, Zach Skidmore</a:t>
            </a:r>
          </a:p>
          <a:p>
            <a:pPr>
              <a:defRPr/>
            </a:pPr>
            <a:r>
              <a:rPr lang="en-US" sz="1800" dirty="0">
                <a:ln w="1270">
                  <a:solidFill>
                    <a:schemeClr val="tx1">
                      <a:alpha val="38000"/>
                    </a:schemeClr>
                  </a:solidFill>
                </a:ln>
                <a:latin typeface="Calibri"/>
                <a:cs typeface="Calibri"/>
              </a:rPr>
              <a:t>CRI Bioinformatics Workshop. Apr 27-May 2, 2024</a:t>
            </a:r>
            <a:endParaRPr lang="en-US" sz="1600" dirty="0">
              <a:ln w="1270">
                <a:solidFill>
                  <a:schemeClr val="tx1">
                    <a:alpha val="38000"/>
                  </a:schemeClr>
                </a:solidFill>
              </a:ln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0606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0E9EA2-13B5-9D8A-1620-FF54A42CE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55" y="2397068"/>
            <a:ext cx="7772400" cy="2758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4BD598E-D845-F607-366E-3C5F747AE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055" y="-98558"/>
            <a:ext cx="7886700" cy="1325563"/>
          </a:xfrm>
        </p:spPr>
        <p:txBody>
          <a:bodyPr/>
          <a:lstStyle/>
          <a:p>
            <a:r>
              <a:rPr lang="en-US" dirty="0"/>
              <a:t>Cell Ranger Pipeline Output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0FAA696-61FC-CCA5-DF27-1E12D04FCC55}"/>
              </a:ext>
            </a:extLst>
          </p:cNvPr>
          <p:cNvSpPr/>
          <p:nvPr/>
        </p:nvSpPr>
        <p:spPr>
          <a:xfrm rot="10800000">
            <a:off x="3987685" y="2903139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054B893-ADB0-DC83-05DD-7737E1F97C9E}"/>
              </a:ext>
            </a:extLst>
          </p:cNvPr>
          <p:cNvSpPr/>
          <p:nvPr/>
        </p:nvSpPr>
        <p:spPr>
          <a:xfrm rot="10800000">
            <a:off x="4007428" y="4897602"/>
            <a:ext cx="269932" cy="2493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F411FE6-7427-4E25-69C8-B6FB00C8016E}"/>
              </a:ext>
            </a:extLst>
          </p:cNvPr>
          <p:cNvSpPr/>
          <p:nvPr/>
        </p:nvSpPr>
        <p:spPr>
          <a:xfrm rot="10800000">
            <a:off x="4900696" y="4649654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3B9A686-E436-4E85-34CC-06F2E4F65FDF}"/>
              </a:ext>
            </a:extLst>
          </p:cNvPr>
          <p:cNvSpPr/>
          <p:nvPr/>
        </p:nvSpPr>
        <p:spPr>
          <a:xfrm rot="10800000">
            <a:off x="4900696" y="3318525"/>
            <a:ext cx="269932" cy="249380"/>
          </a:xfrm>
          <a:prstGeom prst="rightArrow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CEC982-8178-9F80-3D9B-AD935EE3A064}"/>
              </a:ext>
            </a:extLst>
          </p:cNvPr>
          <p:cNvSpPr/>
          <p:nvPr/>
        </p:nvSpPr>
        <p:spPr>
          <a:xfrm rot="10800000">
            <a:off x="4893663" y="4232548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955F9E-0182-2279-AAC7-CAB8488CE883}"/>
              </a:ext>
            </a:extLst>
          </p:cNvPr>
          <p:cNvSpPr/>
          <p:nvPr/>
        </p:nvSpPr>
        <p:spPr>
          <a:xfrm rot="10800000">
            <a:off x="4893663" y="3961396"/>
            <a:ext cx="269932" cy="24938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F601C-0FB1-BEA7-0A8B-D8336A84A2D5}"/>
              </a:ext>
            </a:extLst>
          </p:cNvPr>
          <p:cNvSpPr txBox="1"/>
          <p:nvPr/>
        </p:nvSpPr>
        <p:spPr>
          <a:xfrm>
            <a:off x="3874236" y="852651"/>
            <a:ext cx="11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Highly</a:t>
            </a:r>
          </a:p>
          <a:p>
            <a:pPr algn="ctr"/>
            <a:r>
              <a:rPr lang="en-US" dirty="0"/>
              <a:t>Processed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58965-6DF8-8274-3C77-36A3C5167A4B}"/>
              </a:ext>
            </a:extLst>
          </p:cNvPr>
          <p:cNvSpPr txBox="1"/>
          <p:nvPr/>
        </p:nvSpPr>
        <p:spPr>
          <a:xfrm>
            <a:off x="2162780" y="5248801"/>
            <a:ext cx="779005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/</a:t>
            </a:r>
            <a:r>
              <a:rPr lang="en-US" sz="1200" dirty="0" err="1"/>
              <a:t>seq</a:t>
            </a:r>
            <a:r>
              <a:rPr lang="en-US" sz="1200" dirty="0"/>
              <a:t>/</a:t>
            </a:r>
            <a:r>
              <a:rPr lang="en-US" sz="1200" dirty="0" err="1"/>
              <a:t>Illumina_runs</a:t>
            </a:r>
            <a:r>
              <a:rPr lang="en-US" sz="1200" dirty="0"/>
              <a:t>/</a:t>
            </a:r>
            <a:r>
              <a:rPr lang="en-US" sz="1200" dirty="0" err="1"/>
              <a:t>NextSeqData</a:t>
            </a:r>
            <a:r>
              <a:rPr lang="en-US" sz="1200" dirty="0"/>
              <a:t>/</a:t>
            </a:r>
            <a:r>
              <a:rPr lang="en-US" sz="1200" dirty="0" err="1"/>
              <a:t>NextSeqOutput</a:t>
            </a:r>
            <a:r>
              <a:rPr lang="en-US" sz="1200" dirty="0"/>
              <a:t>/181221_NB551387_0127_AHHL52BGX9/HHL52BGX9/outs/</a:t>
            </a:r>
            <a:r>
              <a:rPr lang="en-US" sz="1200" dirty="0" err="1"/>
              <a:t>fastq_path</a:t>
            </a:r>
            <a:endParaRPr lang="en-US" sz="1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EB21E1A-6E08-A5B1-4CAA-ECD0F6D563CE}"/>
              </a:ext>
            </a:extLst>
          </p:cNvPr>
          <p:cNvSpPr/>
          <p:nvPr/>
        </p:nvSpPr>
        <p:spPr>
          <a:xfrm rot="10800000">
            <a:off x="10039350" y="5276419"/>
            <a:ext cx="269932" cy="249380"/>
          </a:xfrm>
          <a:prstGeom prst="rightArrow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E87F8-69B7-1B58-0BF9-4EFBAF04B47A}"/>
              </a:ext>
            </a:extLst>
          </p:cNvPr>
          <p:cNvGrpSpPr/>
          <p:nvPr/>
        </p:nvGrpSpPr>
        <p:grpSpPr>
          <a:xfrm>
            <a:off x="4142393" y="1542302"/>
            <a:ext cx="3768122" cy="601061"/>
            <a:chOff x="2618393" y="1968848"/>
            <a:chExt cx="3768122" cy="60106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73F0AA-1107-212B-DDD2-E3372AE4F927}"/>
                </a:ext>
              </a:extLst>
            </p:cNvPr>
            <p:cNvSpPr/>
            <p:nvPr/>
          </p:nvSpPr>
          <p:spPr>
            <a:xfrm>
              <a:off x="2618393" y="1968848"/>
              <a:ext cx="3768122" cy="60106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E66AD80A-2B4C-0DC1-9239-19B3465F9BFB}"/>
                </a:ext>
              </a:extLst>
            </p:cNvPr>
            <p:cNvSpPr/>
            <p:nvPr/>
          </p:nvSpPr>
          <p:spPr>
            <a:xfrm rot="10800000">
              <a:off x="2795151" y="2143998"/>
              <a:ext cx="274320" cy="24938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61A83F57-B12A-EB2E-81A6-0910F70CA105}"/>
                </a:ext>
              </a:extLst>
            </p:cNvPr>
            <p:cNvSpPr/>
            <p:nvPr/>
          </p:nvSpPr>
          <p:spPr>
            <a:xfrm rot="10800000">
              <a:off x="3544489" y="2143998"/>
              <a:ext cx="269932" cy="249380"/>
            </a:xfrm>
            <a:prstGeom prst="rightArrow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67C49C1-8200-C9F2-F775-A758CE6A3192}"/>
                </a:ext>
              </a:extLst>
            </p:cNvPr>
            <p:cNvSpPr/>
            <p:nvPr/>
          </p:nvSpPr>
          <p:spPr>
            <a:xfrm rot="10800000">
              <a:off x="4289439" y="2143998"/>
              <a:ext cx="269932" cy="24938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E26EEFE8-B835-3AF0-B659-64CDC5D00689}"/>
                </a:ext>
              </a:extLst>
            </p:cNvPr>
            <p:cNvSpPr/>
            <p:nvPr/>
          </p:nvSpPr>
          <p:spPr>
            <a:xfrm rot="10800000">
              <a:off x="5034388" y="2143998"/>
              <a:ext cx="269932" cy="24938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29D9586A-AE4A-0E02-066E-E2D562FA8935}"/>
                </a:ext>
              </a:extLst>
            </p:cNvPr>
            <p:cNvSpPr/>
            <p:nvPr/>
          </p:nvSpPr>
          <p:spPr>
            <a:xfrm rot="10800000">
              <a:off x="5779337" y="2143997"/>
              <a:ext cx="269932" cy="24938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DF8E12C-C1F8-2C9B-3A24-9A9A58C282CC}"/>
              </a:ext>
            </a:extLst>
          </p:cNvPr>
          <p:cNvSpPr txBox="1"/>
          <p:nvPr/>
        </p:nvSpPr>
        <p:spPr>
          <a:xfrm>
            <a:off x="7134597" y="852651"/>
            <a:ext cx="77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  <a:p>
            <a:pPr algn="ctr"/>
            <a:r>
              <a:rPr lang="en-US" dirty="0"/>
              <a:t>FASTQ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11734-1D6B-8B6E-F24B-3296794D616E}"/>
              </a:ext>
            </a:extLst>
          </p:cNvPr>
          <p:cNvSpPr txBox="1"/>
          <p:nvPr/>
        </p:nvSpPr>
        <p:spPr>
          <a:xfrm>
            <a:off x="2400823" y="5712615"/>
            <a:ext cx="7552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10X has a </a:t>
            </a:r>
            <a:r>
              <a:rPr lang="en-US" dirty="0" err="1"/>
              <a:t>bamtofastq</a:t>
            </a:r>
            <a:r>
              <a:rPr lang="en-US" dirty="0"/>
              <a:t> tool that can reconstruct a publishable, lossless FASTQ directly from the mapping output bam 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08C649-8FBD-A01C-171B-CBE9702E2CA9}"/>
              </a:ext>
            </a:extLst>
          </p:cNvPr>
          <p:cNvSpPr/>
          <p:nvPr/>
        </p:nvSpPr>
        <p:spPr>
          <a:xfrm>
            <a:off x="7462346" y="4013471"/>
            <a:ext cx="924910" cy="210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AEB8B6-7A1F-F05C-CA31-B3BAB221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177"/>
            <a:ext cx="10515600" cy="1325563"/>
          </a:xfrm>
        </p:spPr>
        <p:txBody>
          <a:bodyPr/>
          <a:lstStyle/>
          <a:p>
            <a:r>
              <a:rPr lang="en-US" dirty="0"/>
              <a:t>BAM file</a:t>
            </a:r>
            <a:br>
              <a:rPr lang="en-US" dirty="0"/>
            </a:br>
            <a:r>
              <a:rPr lang="en-US" sz="3200" dirty="0"/>
              <a:t>You should Archive this!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72E3FD-D049-F090-5713-3CA08AF11C22}"/>
              </a:ext>
            </a:extLst>
          </p:cNvPr>
          <p:cNvSpPr/>
          <p:nvPr/>
        </p:nvSpPr>
        <p:spPr>
          <a:xfrm>
            <a:off x="1930908" y="1767846"/>
            <a:ext cx="8330184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(base) [jpreall@bamdev2 outs]$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view </a:t>
            </a:r>
            <a:r>
              <a:rPr lang="en-US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possorted_genome_bam.bam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head -n 1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NB501555:883:HKHCNBGXH:1:13203:17140:14586 16 1 3000079 255 56M * 0 0 AAACCATTTGGTCCCTTTCTTTTTTTTTTTTTTTTTTTTTTTTTTGGGTGGGAGAC EE//A//////////////6EEEEEEEEEEEEEEEEEEEEEEEEEEEEEEEAAAAA NH:i:1 HI:i:1 AS:i:43 nM:i:6 RG:Z:Vakoc_YH02_trachea:0:1:HKHCNBGXH:1 RE:A:I xf:i:0 CR:Z:AGCTTCCTCTTCCCGA CY:Z:AAAAAEEEEEEEEEEE CB:Z:AGCTTCCTCTTCCCGA-1 UR:Z:AGTTATTCCCAA UY:Z:EEEEEEEEEEEE UB:Z:AGTTATTCCCAA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D5A9-EE8E-DB81-F027-29FABD5A25E6}"/>
              </a:ext>
            </a:extLst>
          </p:cNvPr>
          <p:cNvSpPr txBox="1"/>
          <p:nvPr/>
        </p:nvSpPr>
        <p:spPr>
          <a:xfrm>
            <a:off x="2386652" y="3474721"/>
            <a:ext cx="79167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alignment features, cell barcode, overlapping genes, UMI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complete record of sequencing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FASTQs can be faithfully recreated (</a:t>
            </a:r>
            <a:r>
              <a:rPr lang="en-US" dirty="0" err="1"/>
              <a:t>eg.</a:t>
            </a:r>
            <a:r>
              <a:rPr lang="en-US" dirty="0"/>
              <a:t> for publication) using </a:t>
            </a:r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bam2fastq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viewed as a browser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be used to extract per-cell genotype / allelic expression using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Vartrix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CFFEB2-218E-0C45-3AB6-2882156B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8571"/>
            <a:ext cx="2290572" cy="692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6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EFAFB53-22A4-4AE6-AAC9-8A8156CB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8D786-85DE-46D0-A6EB-F3C14D3AF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40" y="1578429"/>
            <a:ext cx="498043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6BD3-94B7-E2B9-76AB-B13FBA37A5CE}"/>
              </a:ext>
            </a:extLst>
          </p:cNvPr>
          <p:cNvSpPr txBox="1"/>
          <p:nvPr/>
        </p:nvSpPr>
        <p:spPr>
          <a:xfrm>
            <a:off x="2716084" y="4757449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8C613-6F49-5085-0681-61A2D5EE18DF}"/>
              </a:ext>
            </a:extLst>
          </p:cNvPr>
          <p:cNvSpPr txBox="1"/>
          <p:nvPr/>
        </p:nvSpPr>
        <p:spPr>
          <a:xfrm>
            <a:off x="8020038" y="4757449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</a:t>
            </a:r>
            <a:r>
              <a:rPr lang="en-US" dirty="0"/>
              <a:t> 3+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0EC762-772D-BCA5-D747-8AA229BF686F}"/>
              </a:ext>
            </a:extLst>
          </p:cNvPr>
          <p:cNvSpPr/>
          <p:nvPr/>
        </p:nvSpPr>
        <p:spPr>
          <a:xfrm>
            <a:off x="6030686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F10D17B-B236-E3AA-CA67-A71A9151EE26}"/>
              </a:ext>
            </a:extLst>
          </p:cNvPr>
          <p:cNvSpPr/>
          <p:nvPr/>
        </p:nvSpPr>
        <p:spPr>
          <a:xfrm>
            <a:off x="838200" y="1480457"/>
            <a:ext cx="5065486" cy="3743904"/>
          </a:xfrm>
          <a:prstGeom prst="round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74C675-299C-877C-D0B8-F7B154B00651}"/>
              </a:ext>
            </a:extLst>
          </p:cNvPr>
          <p:cNvSpPr txBox="1"/>
          <p:nvPr/>
        </p:nvSpPr>
        <p:spPr>
          <a:xfrm>
            <a:off x="1752247" y="5322333"/>
            <a:ext cx="328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Inflection point of knee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Missed Low-UMI cell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F21C9-F029-E2FD-9D83-0B6F83F1CFBA}"/>
              </a:ext>
            </a:extLst>
          </p:cNvPr>
          <p:cNvSpPr txBox="1"/>
          <p:nvPr/>
        </p:nvSpPr>
        <p:spPr>
          <a:xfrm>
            <a:off x="5914970" y="5322333"/>
            <a:ext cx="5296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each barcode with likely empty droplets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more permissive – keeps dead cells any anything remotely “</a:t>
            </a:r>
            <a:r>
              <a:rPr lang="en-US" dirty="0" err="1"/>
              <a:t>cellish</a:t>
            </a:r>
            <a:r>
              <a:rPr lang="en-US" dirty="0"/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D67C5D-8F83-F123-3C47-750E1E5F770D}"/>
              </a:ext>
            </a:extLst>
          </p:cNvPr>
          <p:cNvSpPr txBox="1"/>
          <p:nvPr/>
        </p:nvSpPr>
        <p:spPr>
          <a:xfrm>
            <a:off x="8212771" y="3573857"/>
            <a:ext cx="786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Likely </a:t>
            </a:r>
          </a:p>
          <a:p>
            <a:r>
              <a:rPr lang="en-US" dirty="0">
                <a:solidFill>
                  <a:schemeClr val="accent6"/>
                </a:solidFill>
              </a:rPr>
              <a:t>empty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92746472-BF7F-2A5D-F2D7-6430A207AE00}"/>
              </a:ext>
            </a:extLst>
          </p:cNvPr>
          <p:cNvSpPr/>
          <p:nvPr/>
        </p:nvSpPr>
        <p:spPr>
          <a:xfrm rot="16200000">
            <a:off x="8486473" y="3786755"/>
            <a:ext cx="322959" cy="836701"/>
          </a:xfrm>
          <a:prstGeom prst="lef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CB7F9E-6964-926A-E7AF-1FA948E2D024}"/>
              </a:ext>
            </a:extLst>
          </p:cNvPr>
          <p:cNvSpPr txBox="1"/>
          <p:nvPr/>
        </p:nvSpPr>
        <p:spPr>
          <a:xfrm>
            <a:off x="3348798" y="2212096"/>
            <a:ext cx="120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Low-UMI cells</a:t>
            </a:r>
          </a:p>
          <a:p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eg.</a:t>
            </a:r>
            <a:r>
              <a:rPr lang="en-US" sz="1400" dirty="0">
                <a:solidFill>
                  <a:srgbClr val="7030A0"/>
                </a:solidFill>
              </a:rPr>
              <a:t> T-cells)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39AFE39-A9DA-DFF4-2E80-3CD1C9B7AD70}"/>
              </a:ext>
            </a:extLst>
          </p:cNvPr>
          <p:cNvSpPr/>
          <p:nvPr/>
        </p:nvSpPr>
        <p:spPr>
          <a:xfrm rot="9000000">
            <a:off x="3043171" y="2293022"/>
            <a:ext cx="322959" cy="522273"/>
          </a:xfrm>
          <a:prstGeom prst="leftBrac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49AF88-8068-8087-D387-A3B10AB3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71347"/>
          </a:xfrm>
        </p:spPr>
        <p:txBody>
          <a:bodyPr/>
          <a:lstStyle/>
          <a:p>
            <a:r>
              <a:rPr lang="en-US" dirty="0"/>
              <a:t>Cell Ranger: Cell Calling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BC6D8-749B-D5F7-A58E-9255D73E673C}"/>
              </a:ext>
            </a:extLst>
          </p:cNvPr>
          <p:cNvSpPr txBox="1"/>
          <p:nvPr/>
        </p:nvSpPr>
        <p:spPr>
          <a:xfrm>
            <a:off x="4876800" y="10970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https://genomebiology.biomedcentral.com/articles/10.1186/s13059-019-1662-y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AA5B73-F277-C17E-5CC9-9EEA5FEE4AFB}"/>
              </a:ext>
            </a:extLst>
          </p:cNvPr>
          <p:cNvSpPr txBox="1"/>
          <p:nvPr/>
        </p:nvSpPr>
        <p:spPr>
          <a:xfrm>
            <a:off x="2028436" y="990547"/>
            <a:ext cx="292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</a:t>
            </a:r>
            <a:r>
              <a:rPr lang="en-US" sz="2400" dirty="0" err="1">
                <a:solidFill>
                  <a:schemeClr val="accent6"/>
                </a:solidFill>
              </a:rPr>
              <a:t>EmptyDrops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0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729-8EA2-6947-B12F-930FB470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23925"/>
            <a:ext cx="10985310" cy="1064561"/>
          </a:xfrm>
        </p:spPr>
        <p:txBody>
          <a:bodyPr/>
          <a:lstStyle/>
          <a:p>
            <a:r>
              <a:rPr lang="en-US" dirty="0"/>
              <a:t>Loupe Browser </a:t>
            </a:r>
            <a:r>
              <a:rPr lang="en-US" sz="4400" b="1" dirty="0"/>
              <a:t>(brief live demo)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D4BEE-A570-1744-851A-F4FC0ACB4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870" y="1349488"/>
            <a:ext cx="5913190" cy="405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D78301-23F5-6148-8C42-AEA27E6870CB}"/>
              </a:ext>
            </a:extLst>
          </p:cNvPr>
          <p:cNvSpPr txBox="1"/>
          <p:nvPr/>
        </p:nvSpPr>
        <p:spPr>
          <a:xfrm>
            <a:off x="7806504" y="1027102"/>
            <a:ext cx="37110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visualize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 guided clustering via marker genes / </a:t>
            </a:r>
            <a:r>
              <a:rPr lang="en-US" sz="2000" dirty="0" err="1"/>
              <a:t>tSNE</a:t>
            </a:r>
            <a:r>
              <a:rPr lang="en-US" sz="2000" dirty="0"/>
              <a:t>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Differential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Export cells and gene sets for reanalysis on </a:t>
            </a:r>
            <a:r>
              <a:rPr lang="en-US" sz="2000" dirty="0" err="1"/>
              <a:t>Cellranger</a:t>
            </a:r>
            <a:r>
              <a:rPr lang="en-US" sz="2000" dirty="0"/>
              <a:t> (cluster)</a:t>
            </a:r>
          </a:p>
          <a:p>
            <a:br>
              <a:rPr lang="en-US" sz="2000" dirty="0"/>
            </a:br>
            <a:r>
              <a:rPr lang="en-US" sz="2000" b="1" dirty="0">
                <a:solidFill>
                  <a:srgbClr val="FF0000"/>
                </a:solidFill>
              </a:rPr>
              <a:t>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Compute &amp; track composite features (</a:t>
            </a:r>
            <a:r>
              <a:rPr lang="en-US" sz="2000" dirty="0" err="1"/>
              <a:t>eg.</a:t>
            </a:r>
            <a:r>
              <a:rPr lang="en-US" sz="2000" dirty="0"/>
              <a:t> %</a:t>
            </a:r>
            <a:r>
              <a:rPr lang="en-US" sz="2000" dirty="0" err="1"/>
              <a:t>mito</a:t>
            </a:r>
            <a:r>
              <a:rPr lang="en-US" sz="2000" dirty="0"/>
              <a:t>, cell cycle)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Filter Doublets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Properly batch correct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Pseudotime</a:t>
            </a:r>
            <a:r>
              <a:rPr lang="en-US" sz="2000" dirty="0"/>
              <a:t>, other fancy things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58E27-5998-C7E2-FDE4-2E6C371B2CEE}"/>
              </a:ext>
            </a:extLst>
          </p:cNvPr>
          <p:cNvSpPr txBox="1"/>
          <p:nvPr/>
        </p:nvSpPr>
        <p:spPr>
          <a:xfrm>
            <a:off x="2541838" y="5669247"/>
            <a:ext cx="61000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https://support.10xgenomics.com/single-cell-gene-expression/software/visualization/latest/tutorial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5669D-C6A4-4E2F-BE95-03794B12C24E}"/>
              </a:ext>
            </a:extLst>
          </p:cNvPr>
          <p:cNvSpPr txBox="1"/>
          <p:nvPr/>
        </p:nvSpPr>
        <p:spPr>
          <a:xfrm>
            <a:off x="1164889" y="5782343"/>
            <a:ext cx="1217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Tutorial:</a:t>
            </a:r>
          </a:p>
        </p:txBody>
      </p:sp>
    </p:spTree>
    <p:extLst>
      <p:ext uri="{BB962C8B-B14F-4D97-AF65-F5344CB8AC3E}">
        <p14:creationId xmlns:p14="http://schemas.microsoft.com/office/powerpoint/2010/main" val="783473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DE402C-5473-CF45-9184-B595762A2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1" y="32614"/>
            <a:ext cx="11115137" cy="1006477"/>
          </a:xfrm>
        </p:spPr>
        <p:txBody>
          <a:bodyPr>
            <a:noAutofit/>
          </a:bodyPr>
          <a:lstStyle/>
          <a:p>
            <a:r>
              <a:rPr lang="en-US" sz="3600" dirty="0"/>
              <a:t>Quality Control: </a:t>
            </a:r>
            <a:r>
              <a:rPr lang="en-US" sz="3600" dirty="0" err="1"/>
              <a:t>web_summary</a:t>
            </a:r>
            <a:r>
              <a:rPr lang="en-US" sz="3600" b="1" dirty="0"/>
              <a:t> (brief live demo)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7A85E-300B-AF99-3B31-B5DE52BD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62" y="1264804"/>
            <a:ext cx="6447718" cy="4717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505763-83B5-DAC1-F2FE-78C4ABCA5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29"/>
          <a:stretch/>
        </p:blipFill>
        <p:spPr>
          <a:xfrm>
            <a:off x="7146291" y="1518344"/>
            <a:ext cx="3221986" cy="21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1EDF8-581D-CF08-C80B-D77DA0A97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1"/>
          <a:stretch/>
        </p:blipFill>
        <p:spPr>
          <a:xfrm>
            <a:off x="7142545" y="3784826"/>
            <a:ext cx="3225732" cy="219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5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EEA4382-21BA-30A8-4187-E37DEBF5A737}"/>
              </a:ext>
            </a:extLst>
          </p:cNvPr>
          <p:cNvGrpSpPr/>
          <p:nvPr/>
        </p:nvGrpSpPr>
        <p:grpSpPr>
          <a:xfrm>
            <a:off x="7141138" y="1699569"/>
            <a:ext cx="2280063" cy="1496292"/>
            <a:chOff x="4658334" y="1523065"/>
            <a:chExt cx="2280063" cy="14962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0B7828-1E98-77B2-062B-90A6F401D438}"/>
                </a:ext>
              </a:extLst>
            </p:cNvPr>
            <p:cNvSpPr/>
            <p:nvPr/>
          </p:nvSpPr>
          <p:spPr>
            <a:xfrm>
              <a:off x="4658334" y="1523065"/>
              <a:ext cx="2280063" cy="149629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BB98C1C-3E91-2B5D-1D33-FF2A5CC93D3D}"/>
                </a:ext>
              </a:extLst>
            </p:cNvPr>
            <p:cNvSpPr/>
            <p:nvPr/>
          </p:nvSpPr>
          <p:spPr>
            <a:xfrm>
              <a:off x="5102220" y="2227490"/>
              <a:ext cx="1179489" cy="7740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6D5667D5-D06E-6282-7D7C-A21C2D81210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46619" y="195017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39FD4151-5D39-7F4F-30A6-0F53ED9DC188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000818" y="178965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072E69C1-678D-D758-4035-A1F38E0E2AC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4916970" y="2151555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D50800CF-C871-DC29-5C32-0D5ECD8EEA04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365076" y="184326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8BA4508-882A-8ED8-6B39-53E9A3925C29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997361" y="1640901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03192DAC-C5D7-2389-C0AE-AD8E7CE27A8E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678866" y="197963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032E55AB-00F0-9533-628F-6D6E39E509E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281032" y="211514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91B4AAD0-3638-B4EC-FD2F-ADBDD9E66CF1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189770" y="1755678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CF9D7E54-0086-F3A7-CCCD-1DED4870E980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5440561" y="1572222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D02CD2-73B6-D635-CF95-1AD10BB26122}"/>
                </a:ext>
              </a:extLst>
            </p:cNvPr>
            <p:cNvSpPr/>
            <p:nvPr/>
          </p:nvSpPr>
          <p:spPr>
            <a:xfrm>
              <a:off x="6411760" y="261764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CFE753-1CCB-4D51-31EA-B01829881154}"/>
                </a:ext>
              </a:extLst>
            </p:cNvPr>
            <p:cNvSpPr/>
            <p:nvPr/>
          </p:nvSpPr>
          <p:spPr>
            <a:xfrm>
              <a:off x="6552147" y="2417972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06039C-2AC2-F373-1964-0F84F76A9DF6}"/>
                </a:ext>
              </a:extLst>
            </p:cNvPr>
            <p:cNvSpPr/>
            <p:nvPr/>
          </p:nvSpPr>
          <p:spPr>
            <a:xfrm>
              <a:off x="6740261" y="2323300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365ECF-E489-447D-EF50-ECA295BABBA5}"/>
                </a:ext>
              </a:extLst>
            </p:cNvPr>
            <p:cNvSpPr/>
            <p:nvPr/>
          </p:nvSpPr>
          <p:spPr>
            <a:xfrm>
              <a:off x="4914106" y="24012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03A6D0-4BD4-A77D-8C2E-BCDD0137B73D}"/>
                </a:ext>
              </a:extLst>
            </p:cNvPr>
            <p:cNvSpPr/>
            <p:nvPr/>
          </p:nvSpPr>
          <p:spPr>
            <a:xfrm>
              <a:off x="5788046" y="1857974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953EEE-A899-0D4C-2407-B3284F8E2902}"/>
                </a:ext>
              </a:extLst>
            </p:cNvPr>
            <p:cNvSpPr/>
            <p:nvPr/>
          </p:nvSpPr>
          <p:spPr>
            <a:xfrm>
              <a:off x="6134663" y="1991703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7351B7-0B28-4736-B30C-6828E001EF76}"/>
              </a:ext>
            </a:extLst>
          </p:cNvPr>
          <p:cNvGrpSpPr/>
          <p:nvPr/>
        </p:nvGrpSpPr>
        <p:grpSpPr>
          <a:xfrm>
            <a:off x="7545301" y="4587544"/>
            <a:ext cx="1471737" cy="1161383"/>
            <a:chOff x="4968410" y="4411039"/>
            <a:chExt cx="1471737" cy="1161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C851F-B4F1-319D-7127-167047ECCAA4}"/>
                </a:ext>
              </a:extLst>
            </p:cNvPr>
            <p:cNvGrpSpPr/>
            <p:nvPr/>
          </p:nvGrpSpPr>
          <p:grpSpPr>
            <a:xfrm>
              <a:off x="4968410" y="4411039"/>
              <a:ext cx="1471737" cy="1161383"/>
              <a:chOff x="4657111" y="3732405"/>
              <a:chExt cx="1471737" cy="11613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6FA7EF-347F-762B-FE27-7FEBE873FC17}"/>
                  </a:ext>
                </a:extLst>
              </p:cNvPr>
              <p:cNvSpPr/>
              <p:nvPr/>
            </p:nvSpPr>
            <p:spPr>
              <a:xfrm>
                <a:off x="4657111" y="3732405"/>
                <a:ext cx="1471737" cy="116138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2B48509-FFA8-BAEF-F9CF-BD0272ADE740}"/>
                  </a:ext>
                </a:extLst>
              </p:cNvPr>
              <p:cNvSpPr/>
              <p:nvPr/>
            </p:nvSpPr>
            <p:spPr>
              <a:xfrm>
                <a:off x="5301941" y="4294329"/>
                <a:ext cx="641348" cy="48952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27CED63-C036-C224-19BA-39F57E5DCF02}"/>
                  </a:ext>
                </a:extLst>
              </p:cNvPr>
              <p:cNvSpPr/>
              <p:nvPr/>
            </p:nvSpPr>
            <p:spPr>
              <a:xfrm>
                <a:off x="5108841" y="4292679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EA9B27A-661F-B0BE-67A8-56D1C7E3237F}"/>
                  </a:ext>
                </a:extLst>
              </p:cNvPr>
              <p:cNvSpPr/>
              <p:nvPr/>
            </p:nvSpPr>
            <p:spPr>
              <a:xfrm>
                <a:off x="5249228" y="4093007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327CD90-C3E7-8DE8-FBD0-28EF1A92BEF1}"/>
                  </a:ext>
                </a:extLst>
              </p:cNvPr>
              <p:cNvSpPr/>
              <p:nvPr/>
            </p:nvSpPr>
            <p:spPr>
              <a:xfrm>
                <a:off x="5437342" y="3998335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2BF421-6934-889F-92D8-CE2BD60AEB59}"/>
                  </a:ext>
                </a:extLst>
              </p:cNvPr>
              <p:cNvSpPr/>
              <p:nvPr/>
            </p:nvSpPr>
            <p:spPr>
              <a:xfrm>
                <a:off x="4912883" y="4275640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DD7CF14-6CD7-6B34-D74C-A4FBC2CE1D38}"/>
                  </a:ext>
                </a:extLst>
              </p:cNvPr>
              <p:cNvSpPr/>
              <p:nvPr/>
            </p:nvSpPr>
            <p:spPr>
              <a:xfrm>
                <a:off x="5739921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C7738E-F3D1-E963-17C0-714A40BD0187}"/>
                  </a:ext>
                </a:extLst>
              </p:cNvPr>
              <p:cNvSpPr/>
              <p:nvPr/>
            </p:nvSpPr>
            <p:spPr>
              <a:xfrm>
                <a:off x="5007868" y="3960272"/>
                <a:ext cx="78718" cy="18606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02D177F5-780C-E8DC-A2B3-945267BD4F7A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011166" y="4714587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4C14E8-1D25-53F3-D018-6FCB4F57FE7C}"/>
              </a:ext>
            </a:extLst>
          </p:cNvPr>
          <p:cNvGrpSpPr/>
          <p:nvPr/>
        </p:nvGrpSpPr>
        <p:grpSpPr>
          <a:xfrm>
            <a:off x="7427716" y="3634211"/>
            <a:ext cx="1638797" cy="637296"/>
            <a:chOff x="6689988" y="3000642"/>
            <a:chExt cx="1638797" cy="6372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6465D-B066-0890-A57A-F6BEC7A6AC7B}"/>
                </a:ext>
              </a:extLst>
            </p:cNvPr>
            <p:cNvSpPr txBox="1"/>
            <p:nvPr/>
          </p:nvSpPr>
          <p:spPr>
            <a:xfrm>
              <a:off x="7047793" y="3330161"/>
              <a:ext cx="12809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Mitochondrion</a:t>
              </a:r>
            </a:p>
          </p:txBody>
        </p: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7B01FDEA-4314-2648-27C5-1D988A94C5CC}"/>
                </a:ext>
              </a:extLst>
            </p:cNvPr>
            <p:cNvCxnSpPr>
              <a:cxnSpLocks/>
            </p:cNvCxnSpPr>
            <p:nvPr/>
          </p:nvCxnSpPr>
          <p:spPr>
            <a:xfrm rot="13752161" flipH="1">
              <a:off x="6689988" y="3008054"/>
              <a:ext cx="296883" cy="296883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D1B6F1-48D8-3003-E85A-1FD51178150D}"/>
                </a:ext>
              </a:extLst>
            </p:cNvPr>
            <p:cNvSpPr txBox="1"/>
            <p:nvPr/>
          </p:nvSpPr>
          <p:spPr>
            <a:xfrm>
              <a:off x="7047793" y="3000642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mRNA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9CFD6F5-AA07-2B86-8EAE-4E577AF3698B}"/>
                </a:ext>
              </a:extLst>
            </p:cNvPr>
            <p:cNvSpPr/>
            <p:nvPr/>
          </p:nvSpPr>
          <p:spPr>
            <a:xfrm>
              <a:off x="6841636" y="3377408"/>
              <a:ext cx="78718" cy="1860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B1DAD5-BE30-DFB5-EE32-3D6CA564EE06}"/>
              </a:ext>
            </a:extLst>
          </p:cNvPr>
          <p:cNvSpPr txBox="1"/>
          <p:nvPr/>
        </p:nvSpPr>
        <p:spPr>
          <a:xfrm>
            <a:off x="7566839" y="1102818"/>
            <a:ext cx="14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Healthy Cell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4E0541-F5D2-B709-0CED-4644599B10A0}"/>
              </a:ext>
            </a:extLst>
          </p:cNvPr>
          <p:cNvSpPr txBox="1"/>
          <p:nvPr/>
        </p:nvSpPr>
        <p:spPr>
          <a:xfrm>
            <a:off x="7078627" y="5916681"/>
            <a:ext cx="2405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Dying / Ruptured Cell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8ABE-68EA-F73A-0C39-8A9D72834BF1}"/>
              </a:ext>
            </a:extLst>
          </p:cNvPr>
          <p:cNvSpPr txBox="1"/>
          <p:nvPr/>
        </p:nvSpPr>
        <p:spPr>
          <a:xfrm>
            <a:off x="2316894" y="1152272"/>
            <a:ext cx="421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cells by Fraction Mitochondrial Reads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F42EC3-E588-AA83-3A83-102969A71E10}"/>
              </a:ext>
            </a:extLst>
          </p:cNvPr>
          <p:cNvGrpSpPr/>
          <p:nvPr/>
        </p:nvGrpSpPr>
        <p:grpSpPr>
          <a:xfrm>
            <a:off x="2123776" y="1687804"/>
            <a:ext cx="3754249" cy="3835400"/>
            <a:chOff x="626279" y="1511300"/>
            <a:chExt cx="3754249" cy="383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EDAA186-CA18-3B55-C53D-8F6371CFC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528" y="1511300"/>
              <a:ext cx="3683000" cy="38354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14C20C-3266-0C8C-FEFA-A50DF524E61D}"/>
                </a:ext>
              </a:extLst>
            </p:cNvPr>
            <p:cNvSpPr txBox="1"/>
            <p:nvPr/>
          </p:nvSpPr>
          <p:spPr>
            <a:xfrm rot="16200000">
              <a:off x="-353509" y="3061919"/>
              <a:ext cx="23289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Fraction Mitochondrial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27A7EBA-8B35-51B6-3E95-FE06764097B7}"/>
              </a:ext>
            </a:extLst>
          </p:cNvPr>
          <p:cNvSpPr/>
          <p:nvPr/>
        </p:nvSpPr>
        <p:spPr>
          <a:xfrm>
            <a:off x="2910660" y="4271508"/>
            <a:ext cx="2850078" cy="636933"/>
          </a:xfrm>
          <a:prstGeom prst="rect">
            <a:avLst/>
          </a:prstGeom>
          <a:solidFill>
            <a:schemeClr val="accent6">
              <a:alpha val="13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7EC4A3-9191-69A9-A91A-AC9FA41F9C35}"/>
              </a:ext>
            </a:extLst>
          </p:cNvPr>
          <p:cNvSpPr/>
          <p:nvPr/>
        </p:nvSpPr>
        <p:spPr>
          <a:xfrm>
            <a:off x="2906762" y="1815858"/>
            <a:ext cx="2850078" cy="2468880"/>
          </a:xfrm>
          <a:prstGeom prst="rect">
            <a:avLst/>
          </a:prstGeom>
          <a:solidFill>
            <a:srgbClr val="FF0000">
              <a:alpha val="1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3594699-62D5-FD13-C808-F23052BB562F}"/>
              </a:ext>
            </a:extLst>
          </p:cNvPr>
          <p:cNvSpPr/>
          <p:nvPr/>
        </p:nvSpPr>
        <p:spPr>
          <a:xfrm>
            <a:off x="4624210" y="185120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1,142 cells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35C95A-C78B-F266-A55A-713F526D1747}"/>
              </a:ext>
            </a:extLst>
          </p:cNvPr>
          <p:cNvSpPr/>
          <p:nvPr/>
        </p:nvSpPr>
        <p:spPr>
          <a:xfrm>
            <a:off x="4507192" y="4552339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20,283 cells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F5DE8A9-D438-5491-AB23-EE3B76AA0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108646"/>
            <a:ext cx="11614245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– Cell Death</a:t>
            </a:r>
          </a:p>
        </p:txBody>
      </p:sp>
    </p:spTree>
    <p:extLst>
      <p:ext uri="{BB962C8B-B14F-4D97-AF65-F5344CB8AC3E}">
        <p14:creationId xmlns:p14="http://schemas.microsoft.com/office/powerpoint/2010/main" val="865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9FB8BE8-128B-86DF-353E-3E5235C62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6"/>
          <a:stretch/>
        </p:blipFill>
        <p:spPr bwMode="auto">
          <a:xfrm>
            <a:off x="2593634" y="1026655"/>
            <a:ext cx="3268578" cy="226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30123-BE27-C139-400F-CDDF15369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51"/>
          <a:stretch/>
        </p:blipFill>
        <p:spPr bwMode="auto">
          <a:xfrm>
            <a:off x="6201019" y="1026656"/>
            <a:ext cx="3268578" cy="215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D65C57F-916C-6DE7-1BB6-94C6638DA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634" y="3290186"/>
            <a:ext cx="3268578" cy="31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389E2DA-637B-1CD9-499F-A6D47689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801" y="3245914"/>
            <a:ext cx="3268578" cy="307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1263D-12BE-744B-F315-17820D1BC17C}"/>
              </a:ext>
            </a:extLst>
          </p:cNvPr>
          <p:cNvSpPr txBox="1"/>
          <p:nvPr/>
        </p:nvSpPr>
        <p:spPr>
          <a:xfrm>
            <a:off x="172280" y="1433700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UMI counts: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/>
              <a:t>Viability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dirty="0"/>
              <a:t>Library handling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0763D1-01A1-EC6E-8AD8-949F1D9CC44A}"/>
              </a:ext>
            </a:extLst>
          </p:cNvPr>
          <p:cNvSpPr txBox="1"/>
          <p:nvPr/>
        </p:nvSpPr>
        <p:spPr>
          <a:xfrm>
            <a:off x="172280" y="3783197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</a:rPr>
              <a:t>Ribosomal %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Cell types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Activation / Metabolism</a:t>
            </a:r>
          </a:p>
          <a:p>
            <a:pPr algn="r"/>
            <a:r>
              <a:rPr lang="en-US" dirty="0"/>
              <a:t>Sequencing depth</a:t>
            </a:r>
          </a:p>
          <a:p>
            <a:pPr algn="r"/>
            <a:r>
              <a:rPr lang="en-US" i="1" dirty="0"/>
              <a:t>(normalization artifact)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A68DCE-B1B9-19A7-98AE-FFEF7AFE6973}"/>
              </a:ext>
            </a:extLst>
          </p:cNvPr>
          <p:cNvSpPr txBox="1"/>
          <p:nvPr/>
        </p:nvSpPr>
        <p:spPr>
          <a:xfrm>
            <a:off x="9469597" y="1419756"/>
            <a:ext cx="2421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Mitochondrial %</a:t>
            </a:r>
          </a:p>
          <a:p>
            <a:r>
              <a:rPr lang="en-US" dirty="0"/>
              <a:t>Dying cells</a:t>
            </a:r>
          </a:p>
          <a:p>
            <a:r>
              <a:rPr lang="en-US" dirty="0">
                <a:solidFill>
                  <a:srgbClr val="FF0000"/>
                </a:solidFill>
              </a:rPr>
              <a:t>Respiration activity!</a:t>
            </a:r>
          </a:p>
          <a:p>
            <a:r>
              <a:rPr lang="en-US" dirty="0">
                <a:solidFill>
                  <a:srgbClr val="FF0000"/>
                </a:solidFill>
              </a:rPr>
              <a:t>(some cells have &gt; 50% but are alive!)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F08B1-8BC4-5E4D-F16F-4273F181AACE}"/>
              </a:ext>
            </a:extLst>
          </p:cNvPr>
          <p:cNvSpPr txBox="1"/>
          <p:nvPr/>
        </p:nvSpPr>
        <p:spPr>
          <a:xfrm>
            <a:off x="9469596" y="3620817"/>
            <a:ext cx="272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Immediate-Early Genes</a:t>
            </a:r>
          </a:p>
          <a:p>
            <a:r>
              <a:rPr lang="en-US" dirty="0"/>
              <a:t>Post-</a:t>
            </a:r>
            <a:r>
              <a:rPr lang="en-US" dirty="0" err="1"/>
              <a:t>dissoc</a:t>
            </a:r>
            <a:r>
              <a:rPr lang="en-US" dirty="0"/>
              <a:t>. stress</a:t>
            </a:r>
          </a:p>
          <a:p>
            <a:r>
              <a:rPr lang="en-US" dirty="0">
                <a:solidFill>
                  <a:srgbClr val="FF0000"/>
                </a:solidFill>
              </a:rPr>
              <a:t>In vivo acute activation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09A1E2E-B887-D560-ADE0-12EBA96F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95" y="93485"/>
            <a:ext cx="11549756" cy="994172"/>
          </a:xfrm>
        </p:spPr>
        <p:txBody>
          <a:bodyPr>
            <a:noAutofit/>
          </a:bodyPr>
          <a:lstStyle/>
          <a:p>
            <a:r>
              <a:rPr lang="en-US" sz="4400" dirty="0"/>
              <a:t>Quality Control: </a:t>
            </a:r>
            <a:r>
              <a:rPr lang="en-US" dirty="0"/>
              <a:t>QC metrics -&gt; interpret cautiously</a:t>
            </a:r>
          </a:p>
        </p:txBody>
      </p:sp>
    </p:spTree>
    <p:extLst>
      <p:ext uri="{BB962C8B-B14F-4D97-AF65-F5344CB8AC3E}">
        <p14:creationId xmlns:p14="http://schemas.microsoft.com/office/powerpoint/2010/main" val="3838061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8640FC-06B5-3A33-A563-C3428CEF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/>
          <a:lstStyle/>
          <a:p>
            <a:r>
              <a:rPr lang="en-US" dirty="0"/>
              <a:t>Quality Control: Doublet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18E40-76B5-D965-E95C-BB8BEC95B8A2}"/>
              </a:ext>
            </a:extLst>
          </p:cNvPr>
          <p:cNvSpPr/>
          <p:nvPr/>
        </p:nvSpPr>
        <p:spPr>
          <a:xfrm>
            <a:off x="753225" y="1495470"/>
            <a:ext cx="4299045" cy="43393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2"/>
              </a:rPr>
              <a:t>DoubletFinder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- [R] - Doublet detection in single-cell RNA sequencing data using artificial nearest neighbors. 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3"/>
              </a:rPr>
              <a:t>BioRxiv</a:t>
            </a:r>
            <a:endParaRPr lang="en-US" sz="1600" dirty="0">
              <a:solidFill>
                <a:srgbClr val="0366D6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r>
              <a:rPr lang="en-US" sz="1600" b="1" dirty="0">
                <a:solidFill>
                  <a:srgbClr val="24292E"/>
                </a:solidFill>
                <a:latin typeface="-apple-system"/>
              </a:rPr>
              <a:t>Doublet Finder – simplified explanation: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Relies solely on gene expression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Begins by simulating artificial doublets and incorporating these “cells” into existing </a:t>
            </a:r>
            <a:r>
              <a:rPr lang="en-US" sz="1600" dirty="0" err="1">
                <a:solidFill>
                  <a:srgbClr val="24292E"/>
                </a:solidFill>
                <a:latin typeface="-apple-system"/>
              </a:rPr>
              <a:t>scRNA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-seq data processed with “Seurat”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Then distinguishes real doublets from singlets by identifying real cells with high proportions of artificial neighbors in gene expression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 In other words, real cells that have a similar expression patterns to the simulated doublets and cluster together with them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E"/>
              </a:solidFill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E"/>
                </a:solidFill>
                <a:latin typeface="-apple-system"/>
              </a:rPr>
              <a:t>Other methods: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366D6"/>
                </a:solidFill>
                <a:latin typeface="-apple-system"/>
                <a:hlinkClick r:id="rId4"/>
              </a:rPr>
              <a:t>DoubletDecon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5"/>
              </a:rPr>
              <a:t>DoubletDetection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, </a:t>
            </a:r>
            <a:r>
              <a:rPr lang="en-US" sz="1600" dirty="0">
                <a:solidFill>
                  <a:srgbClr val="0366D6"/>
                </a:solidFill>
                <a:latin typeface="-apple-system"/>
                <a:hlinkClick r:id="rId6"/>
              </a:rPr>
              <a:t>Scrublet</a:t>
            </a:r>
            <a:r>
              <a:rPr lang="en-US" sz="1600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677E0-C39A-9740-51AB-EE3DE9420E30}"/>
              </a:ext>
            </a:extLst>
          </p:cNvPr>
          <p:cNvSpPr txBox="1"/>
          <p:nvPr/>
        </p:nvSpPr>
        <p:spPr>
          <a:xfrm>
            <a:off x="6740265" y="1014229"/>
            <a:ext cx="242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accent6"/>
                </a:solidFill>
              </a:rPr>
              <a:t>DoubletFinder</a:t>
            </a:r>
            <a:endParaRPr lang="en-US" sz="30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A diagram of double finder&#10;&#10;Description automatically generated">
            <a:extLst>
              <a:ext uri="{FF2B5EF4-FFF2-40B4-BE49-F238E27FC236}">
                <a16:creationId xmlns:a16="http://schemas.microsoft.com/office/drawing/2014/main" id="{F5E2F38B-0157-65A0-574A-5EE8A479F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364" y="1733264"/>
            <a:ext cx="6124618" cy="24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5105DD-5902-341C-A48C-70B78430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8" y="947394"/>
            <a:ext cx="6678168" cy="180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F5E40-D2B4-25B6-8900-41D21FC1A836}"/>
              </a:ext>
            </a:extLst>
          </p:cNvPr>
          <p:cNvSpPr txBox="1"/>
          <p:nvPr/>
        </p:nvSpPr>
        <p:spPr>
          <a:xfrm>
            <a:off x="318247" y="2782669"/>
            <a:ext cx="4632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“soup” as a weighted combination of other cell types in the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DecontX</a:t>
            </a:r>
            <a:r>
              <a:rPr lang="en-US" dirty="0"/>
              <a:t> assumes that each cell is a mixture of two distributions: (1) a distribution of native transcripts from the cell’s true population and (2) a distribution of contaminating transcripts from all other cell populations captured in the assay.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matrix of contamination counts and a matrix of “native” counts which can be used in downstream analyses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89DE4E-488D-97F8-E8C9-32F4068E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72" y="87521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Quality Control: Ambient RNA (soup)</a:t>
            </a:r>
          </a:p>
        </p:txBody>
      </p:sp>
      <p:pic>
        <p:nvPicPr>
          <p:cNvPr id="3" name="Picture 2" descr="Diagram of a cell lyss and a diagram of a cell lyss&#10;&#10;Description automatically generated">
            <a:extLst>
              <a:ext uri="{FF2B5EF4-FFF2-40B4-BE49-F238E27FC236}">
                <a16:creationId xmlns:a16="http://schemas.microsoft.com/office/drawing/2014/main" id="{DA8B322F-0B41-DFCB-B415-63EA839E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29" y="1337480"/>
            <a:ext cx="5642914" cy="2512257"/>
          </a:xfrm>
          <a:prstGeom prst="rect">
            <a:avLst/>
          </a:prstGeo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17FA3A62-5036-1036-45CA-96265BA47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030" y="3855078"/>
            <a:ext cx="5370137" cy="21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FC8757-2150-17FE-D3F0-09099B12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58"/>
            <a:ext cx="10515600" cy="994978"/>
          </a:xfrm>
        </p:spPr>
        <p:txBody>
          <a:bodyPr/>
          <a:lstStyle/>
          <a:p>
            <a:r>
              <a:rPr lang="en-US" dirty="0"/>
              <a:t>Secondary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FFCB4-CDCB-3CFC-1DCB-53353046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727" y="4045838"/>
            <a:ext cx="3619500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D14C8C-B30F-B43E-B03C-2CF138770CAD}"/>
              </a:ext>
            </a:extLst>
          </p:cNvPr>
          <p:cNvSpPr txBox="1"/>
          <p:nvPr/>
        </p:nvSpPr>
        <p:spPr>
          <a:xfrm>
            <a:off x="1883313" y="5816602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Fabian </a:t>
            </a:r>
            <a:r>
              <a:rPr lang="en-US" dirty="0" err="1"/>
              <a:t>Theis</a:t>
            </a:r>
            <a:r>
              <a:rPr lang="en-US" dirty="0"/>
              <a:t> - München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A7E5F-C84B-921D-F224-C530B9DEDE89}"/>
              </a:ext>
            </a:extLst>
          </p:cNvPr>
          <p:cNvSpPr txBox="1"/>
          <p:nvPr/>
        </p:nvSpPr>
        <p:spPr>
          <a:xfrm>
            <a:off x="4664649" y="3711060"/>
            <a:ext cx="87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Python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177A7-313A-10B8-4B9C-9ECE18AE01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27" y="1417417"/>
            <a:ext cx="8467595" cy="19114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8C6F356-BBF1-E5C1-4663-13DA89A8A35F}"/>
              </a:ext>
            </a:extLst>
          </p:cNvPr>
          <p:cNvSpPr txBox="1"/>
          <p:nvPr/>
        </p:nvSpPr>
        <p:spPr>
          <a:xfrm>
            <a:off x="1868727" y="3294683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Rahul </a:t>
            </a:r>
            <a:r>
              <a:rPr lang="en-US" dirty="0" err="1"/>
              <a:t>Satija</a:t>
            </a:r>
            <a:r>
              <a:rPr lang="en-US" dirty="0"/>
              <a:t> – NYGC / NYU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21A8C-7C42-1DB2-9108-D3E3031CC016}"/>
              </a:ext>
            </a:extLst>
          </p:cNvPr>
          <p:cNvSpPr txBox="1"/>
          <p:nvPr/>
        </p:nvSpPr>
        <p:spPr>
          <a:xfrm>
            <a:off x="9993474" y="1126193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459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344E0-FBC5-EA6F-8E5B-D929C76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8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A50E-25E2-170F-D054-F625F0CB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5"/>
            <a:ext cx="10515600" cy="4351338"/>
          </a:xfrm>
        </p:spPr>
        <p:txBody>
          <a:bodyPr/>
          <a:lstStyle/>
          <a:p>
            <a:r>
              <a:rPr lang="en-US" dirty="0"/>
              <a:t>Jon </a:t>
            </a:r>
            <a:r>
              <a:rPr lang="en-US" dirty="0" err="1"/>
              <a:t>Preall</a:t>
            </a:r>
            <a:r>
              <a:rPr lang="en-US" dirty="0"/>
              <a:t>, CSHL, SEQTEC</a:t>
            </a:r>
          </a:p>
          <a:p>
            <a:r>
              <a:rPr lang="en-US" dirty="0"/>
              <a:t>Jennifer Foltz, WashU, Genomics in Medicine</a:t>
            </a:r>
          </a:p>
          <a:p>
            <a:r>
              <a:rPr lang="en-US" dirty="0"/>
              <a:t>Trevor Pugh, PMH, CBW</a:t>
            </a:r>
          </a:p>
          <a:p>
            <a:r>
              <a:rPr lang="en-US" dirty="0"/>
              <a:t>Allegra Petti, MGH/Harvard</a:t>
            </a:r>
          </a:p>
          <a:p>
            <a:r>
              <a:rPr lang="en-US" dirty="0"/>
              <a:t>Brian Haas, Broad Institute</a:t>
            </a:r>
          </a:p>
        </p:txBody>
      </p:sp>
      <p:pic>
        <p:nvPicPr>
          <p:cNvPr id="5" name="Picture 4" descr="A person smiling at camera&#10;&#10;Description automatically generated">
            <a:extLst>
              <a:ext uri="{FF2B5EF4-FFF2-40B4-BE49-F238E27FC236}">
                <a16:creationId xmlns:a16="http://schemas.microsoft.com/office/drawing/2014/main" id="{CB80B606-BAF8-1D02-4334-3710A2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909" y="4091026"/>
            <a:ext cx="1733062" cy="1733062"/>
          </a:xfrm>
          <a:prstGeom prst="rect">
            <a:avLst/>
          </a:prstGeom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DA09D94-71F6-CDFD-0416-E377D877B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733" y="4091026"/>
            <a:ext cx="1733062" cy="1733062"/>
          </a:xfrm>
          <a:prstGeom prst="rect">
            <a:avLst/>
          </a:prstGeom>
        </p:spPr>
      </p:pic>
      <p:pic>
        <p:nvPicPr>
          <p:cNvPr id="9" name="Picture 8" descr="A person with long hair and a beard&#10;&#10;Description automatically generated">
            <a:extLst>
              <a:ext uri="{FF2B5EF4-FFF2-40B4-BE49-F238E27FC236}">
                <a16:creationId xmlns:a16="http://schemas.microsoft.com/office/drawing/2014/main" id="{5141B973-C404-1162-98A8-EB539D7A62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77" r="15737"/>
          <a:stretch/>
        </p:blipFill>
        <p:spPr>
          <a:xfrm>
            <a:off x="526060" y="4091026"/>
            <a:ext cx="1624147" cy="1733062"/>
          </a:xfrm>
          <a:prstGeom prst="rect">
            <a:avLst/>
          </a:prstGeom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16537007-2FD9-606E-B179-8D0060FF1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51" r="14743"/>
          <a:stretch/>
        </p:blipFill>
        <p:spPr>
          <a:xfrm>
            <a:off x="5098321" y="4091026"/>
            <a:ext cx="1733062" cy="1745113"/>
          </a:xfrm>
          <a:prstGeom prst="rect">
            <a:avLst/>
          </a:prstGeom>
        </p:spPr>
      </p:pic>
      <p:pic>
        <p:nvPicPr>
          <p:cNvPr id="13" name="Picture 12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44C3305-708F-3A87-6D25-9CF9A6B750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73" t="7641" r="12026" b="9133"/>
          <a:stretch/>
        </p:blipFill>
        <p:spPr>
          <a:xfrm>
            <a:off x="9779498" y="4091026"/>
            <a:ext cx="1574302" cy="17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9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480CA6-76D3-3875-F5D1-EEFEFBB9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8" y="25245"/>
            <a:ext cx="11512894" cy="994172"/>
          </a:xfrm>
        </p:spPr>
        <p:txBody>
          <a:bodyPr>
            <a:noAutofit/>
          </a:bodyPr>
          <a:lstStyle/>
          <a:p>
            <a:r>
              <a:rPr lang="en-US" dirty="0"/>
              <a:t>Normalization &amp; log transformation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5EBE3-837A-4C4E-F667-47C69C5DB09E}"/>
              </a:ext>
            </a:extLst>
          </p:cNvPr>
          <p:cNvSpPr txBox="1"/>
          <p:nvPr/>
        </p:nvSpPr>
        <p:spPr>
          <a:xfrm>
            <a:off x="723623" y="1631673"/>
            <a:ext cx="152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Method: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3CD-1EE3-3B70-620D-BE3F345FC135}"/>
              </a:ext>
            </a:extLst>
          </p:cNvPr>
          <p:cNvSpPr txBox="1"/>
          <p:nvPr/>
        </p:nvSpPr>
        <p:spPr>
          <a:xfrm>
            <a:off x="2824093" y="1524385"/>
            <a:ext cx="2174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Gene(</a:t>
            </a:r>
            <a:r>
              <a:rPr lang="en-US" sz="2400" dirty="0" err="1"/>
              <a:t>i</a:t>
            </a:r>
            <a:r>
              <a:rPr lang="en-US" sz="2400" dirty="0"/>
              <a:t>)Counts</a:t>
            </a:r>
          </a:p>
          <a:p>
            <a:r>
              <a:rPr lang="en-US" sz="2400" dirty="0"/>
              <a:t>All Gene Counts</a:t>
            </a:r>
          </a:p>
          <a:p>
            <a:endParaRPr lang="en-US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ABE10B-EEAA-EBF7-D5FA-8FA332567BBE}"/>
              </a:ext>
            </a:extLst>
          </p:cNvPr>
          <p:cNvCxnSpPr/>
          <p:nvPr/>
        </p:nvCxnSpPr>
        <p:spPr>
          <a:xfrm>
            <a:off x="2969867" y="1948456"/>
            <a:ext cx="168135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0572A2-3A2F-013D-1B39-122D427F023A}"/>
              </a:ext>
            </a:extLst>
          </p:cNvPr>
          <p:cNvSpPr txBox="1"/>
          <p:nvPr/>
        </p:nvSpPr>
        <p:spPr>
          <a:xfrm>
            <a:off x="5144180" y="1739395"/>
            <a:ext cx="630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 10,000  (</a:t>
            </a:r>
            <a:r>
              <a:rPr lang="en-US" sz="2800" dirty="0" err="1"/>
              <a:t>ie</a:t>
            </a:r>
            <a:r>
              <a:rPr lang="en-US" sz="2800" dirty="0"/>
              <a:t>. transcripts per 10k, </a:t>
            </a:r>
            <a:r>
              <a:rPr lang="en-US" sz="2800" dirty="0">
                <a:solidFill>
                  <a:schemeClr val="accent6"/>
                </a:solidFill>
              </a:rPr>
              <a:t>“tp10k”</a:t>
            </a:r>
            <a:r>
              <a:rPr lang="en-US" sz="28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E00BC-2799-0523-23A1-71DD8E394376}"/>
              </a:ext>
            </a:extLst>
          </p:cNvPr>
          <p:cNvSpPr txBox="1"/>
          <p:nvPr/>
        </p:nvSpPr>
        <p:spPr>
          <a:xfrm>
            <a:off x="5326756" y="2270153"/>
            <a:ext cx="3544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Alternatively, though less commonly:</a:t>
            </a:r>
          </a:p>
          <a:p>
            <a:r>
              <a:rPr lang="en-US" sz="1600" dirty="0"/>
              <a:t>* 1e6  (</a:t>
            </a:r>
            <a:r>
              <a:rPr lang="en-US" sz="1600" dirty="0" err="1"/>
              <a:t>ie</a:t>
            </a:r>
            <a:r>
              <a:rPr lang="en-US" sz="1600" dirty="0"/>
              <a:t>. transcripts per million, </a:t>
            </a:r>
            <a:r>
              <a:rPr lang="en-US" sz="1600" dirty="0">
                <a:solidFill>
                  <a:schemeClr val="accent6"/>
                </a:solidFill>
              </a:rPr>
              <a:t>“</a:t>
            </a:r>
            <a:r>
              <a:rPr lang="en-US" sz="1600" dirty="0" err="1">
                <a:solidFill>
                  <a:schemeClr val="accent6"/>
                </a:solidFill>
              </a:rPr>
              <a:t>tpm</a:t>
            </a:r>
            <a:r>
              <a:rPr lang="en-US" sz="1600" dirty="0">
                <a:solidFill>
                  <a:schemeClr val="accent6"/>
                </a:solidFill>
              </a:rPr>
              <a:t>”</a:t>
            </a:r>
            <a:r>
              <a:rPr lang="en-US" sz="16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DDE8B7-2DA2-10ED-B3EB-AC6C13C6B7D1}"/>
              </a:ext>
            </a:extLst>
          </p:cNvPr>
          <p:cNvSpPr txBox="1"/>
          <p:nvPr/>
        </p:nvSpPr>
        <p:spPr>
          <a:xfrm>
            <a:off x="622558" y="2848443"/>
            <a:ext cx="8057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account for stochastic variation in droplet performance, batch, other noise</a:t>
            </a:r>
          </a:p>
          <a:p>
            <a:r>
              <a:rPr lang="en-US" dirty="0"/>
              <a:t>OR innate difference in UMI counts between </a:t>
            </a:r>
            <a:r>
              <a:rPr lang="en-US" dirty="0">
                <a:solidFill>
                  <a:schemeClr val="accent6"/>
                </a:solidFill>
              </a:rPr>
              <a:t>cell types</a:t>
            </a:r>
            <a:r>
              <a:rPr lang="en-US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FE862-CE7F-D12E-0ED1-3D2B37A4C3EA}"/>
              </a:ext>
            </a:extLst>
          </p:cNvPr>
          <p:cNvSpPr txBox="1"/>
          <p:nvPr/>
        </p:nvSpPr>
        <p:spPr>
          <a:xfrm>
            <a:off x="9391497" y="3694098"/>
            <a:ext cx="20534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Add 1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Logarithmize</a:t>
            </a:r>
            <a:endParaRPr lang="en-US" sz="2800" dirty="0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7EAADE7B-F93F-6383-8B4C-3524EF3089E4}"/>
              </a:ext>
            </a:extLst>
          </p:cNvPr>
          <p:cNvSpPr/>
          <p:nvPr/>
        </p:nvSpPr>
        <p:spPr>
          <a:xfrm rot="10800000">
            <a:off x="10258147" y="2778619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55369713-170F-A073-8318-86D6B375708F}"/>
              </a:ext>
            </a:extLst>
          </p:cNvPr>
          <p:cNvSpPr/>
          <p:nvPr/>
        </p:nvSpPr>
        <p:spPr>
          <a:xfrm rot="10800000">
            <a:off x="10237756" y="4278873"/>
            <a:ext cx="320145" cy="646331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232B74-1C11-4D2F-63D1-2044A05A649E}"/>
              </a:ext>
            </a:extLst>
          </p:cNvPr>
          <p:cNvSpPr txBox="1"/>
          <p:nvPr/>
        </p:nvSpPr>
        <p:spPr>
          <a:xfrm>
            <a:off x="7730459" y="5509980"/>
            <a:ext cx="394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variance stabilizing transformation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CD01246-3782-22BD-668E-E46388AA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89" y="324114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BC74BF2B-EB87-528A-0C17-EF7D21B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32" y="4339072"/>
            <a:ext cx="2298571" cy="12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01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07015E-EFC3-3F99-9E41-3E81139E6F69}"/>
              </a:ext>
            </a:extLst>
          </p:cNvPr>
          <p:cNvSpPr txBox="1">
            <a:spLocks/>
          </p:cNvSpPr>
          <p:nvPr/>
        </p:nvSpPr>
        <p:spPr>
          <a:xfrm>
            <a:off x="547065" y="12303"/>
            <a:ext cx="1008117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Feature Selection: Highly Variable Genes (HVGs)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40F9-E482-432E-1002-D81A7C8529EC}"/>
              </a:ext>
            </a:extLst>
          </p:cNvPr>
          <p:cNvSpPr txBox="1"/>
          <p:nvPr/>
        </p:nvSpPr>
        <p:spPr>
          <a:xfrm>
            <a:off x="547065" y="1570581"/>
            <a:ext cx="101554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Assumption:</a:t>
            </a:r>
            <a:r>
              <a:rPr lang="en-US" dirty="0"/>
              <a:t> genes that are interesting in the data will have higher variance</a:t>
            </a:r>
          </a:p>
          <a:p>
            <a:endParaRPr lang="en-US" dirty="0"/>
          </a:p>
          <a:p>
            <a:r>
              <a:rPr lang="en-US" dirty="0"/>
              <a:t>Count-based RNA-seq data has higher variance with higher expression (mean-variance relationship)</a:t>
            </a:r>
          </a:p>
          <a:p>
            <a:endParaRPr lang="en-US" dirty="0"/>
          </a:p>
          <a:p>
            <a:r>
              <a:rPr lang="en-US" dirty="0"/>
              <a:t>Thus, different approaches to select HVGs exist to select relevant HVGs to account for their expression ‘bin’</a:t>
            </a:r>
          </a:p>
          <a:p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7ACF1A-2699-025F-AFDB-70DF216C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142" y="3324907"/>
            <a:ext cx="2711022" cy="257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1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B0A9-E54B-F532-49EC-0628CC70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8" y="92166"/>
            <a:ext cx="11594912" cy="884579"/>
          </a:xfrm>
        </p:spPr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AF100-FA51-C6E9-31B2-1529A72FE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29"/>
            <a:ext cx="10515600" cy="4759234"/>
          </a:xfrm>
        </p:spPr>
        <p:txBody>
          <a:bodyPr/>
          <a:lstStyle/>
          <a:p>
            <a:r>
              <a:rPr lang="en-US" dirty="0"/>
              <a:t>“Principal component analysis, or PCA, is a dimensionality reduction method that is often used to reduce the dimensionality of large data sets, by transforming a large set of variables into a smaller one that still contains most of the information in the large set.”</a:t>
            </a:r>
          </a:p>
          <a:p>
            <a:pPr lvl="1"/>
            <a:r>
              <a:rPr lang="en-US" dirty="0">
                <a:hlinkClick r:id="rId2"/>
              </a:rPr>
              <a:t>https://builtin.com/data-science/step-step-explanation-principal-component-analysis</a:t>
            </a:r>
            <a:r>
              <a:rPr lang="en-US" dirty="0"/>
              <a:t> </a:t>
            </a:r>
          </a:p>
        </p:txBody>
      </p:sp>
      <p:pic>
        <p:nvPicPr>
          <p:cNvPr id="5" name="Picture 4" descr="A graph of 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15A67BB5-C0DF-FFF1-2676-41F59497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0" y="3797346"/>
            <a:ext cx="412115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2337-B8BA-B863-4A3B-4487F9625094}"/>
              </a:ext>
            </a:extLst>
          </p:cNvPr>
          <p:cNvSpPr txBox="1"/>
          <p:nvPr/>
        </p:nvSpPr>
        <p:spPr>
          <a:xfrm>
            <a:off x="5575109" y="4161115"/>
            <a:ext cx="6100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Explanation of theory of PCA:</a:t>
            </a:r>
          </a:p>
          <a:p>
            <a:r>
              <a:rPr lang="en-US" dirty="0">
                <a:hlinkClick r:id="rId4"/>
              </a:rPr>
              <a:t>https://hbctraining.github.io/scRNA-seq_online/lessons/05_theory_of_PCA.html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CB610-27BE-13F7-F419-E67D881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3" y="65647"/>
            <a:ext cx="11360731" cy="870234"/>
          </a:xfrm>
        </p:spPr>
        <p:txBody>
          <a:bodyPr/>
          <a:lstStyle/>
          <a:p>
            <a:r>
              <a:rPr lang="en-US" dirty="0"/>
              <a:t>Visualization with </a:t>
            </a:r>
            <a:r>
              <a:rPr lang="en-US" dirty="0" err="1"/>
              <a:t>tSNE</a:t>
            </a:r>
            <a:r>
              <a:rPr lang="en-US" dirty="0"/>
              <a:t>/UMAP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D29C-8083-4F1C-E634-CFC63AB8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800" y="2620676"/>
            <a:ext cx="2143191" cy="19927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921D252-E44A-A885-336E-25E554FC200A}"/>
              </a:ext>
            </a:extLst>
          </p:cNvPr>
          <p:cNvGrpSpPr/>
          <p:nvPr/>
        </p:nvGrpSpPr>
        <p:grpSpPr>
          <a:xfrm>
            <a:off x="9013687" y="2439815"/>
            <a:ext cx="1797878" cy="1993392"/>
            <a:chOff x="9013687" y="2248862"/>
            <a:chExt cx="1797878" cy="1993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35965F-3BE5-B40C-10E7-710D68B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3687" y="2248862"/>
              <a:ext cx="1797878" cy="199339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573C37-FF00-2938-F683-4753FA0EE895}"/>
                </a:ext>
              </a:extLst>
            </p:cNvPr>
            <p:cNvSpPr txBox="1"/>
            <p:nvPr/>
          </p:nvSpPr>
          <p:spPr>
            <a:xfrm>
              <a:off x="9051235" y="2248862"/>
              <a:ext cx="8613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ym typeface="Wingdings" pitchFamily="2" charset="2"/>
                </a:rPr>
                <a:t>UMAP</a:t>
              </a:r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726A7-E526-AEF3-562D-D9F7CCFF1ECB}"/>
              </a:ext>
            </a:extLst>
          </p:cNvPr>
          <p:cNvSpPr txBox="1"/>
          <p:nvPr/>
        </p:nvSpPr>
        <p:spPr>
          <a:xfrm>
            <a:off x="6422887" y="2489544"/>
            <a:ext cx="861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ym typeface="Wingdings" pitchFamily="2" charset="2"/>
              </a:rPr>
              <a:t>tSNE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A28A-08B8-779F-3926-20C60F26CF17}"/>
              </a:ext>
            </a:extLst>
          </p:cNvPr>
          <p:cNvSpPr txBox="1"/>
          <p:nvPr/>
        </p:nvSpPr>
        <p:spPr>
          <a:xfrm>
            <a:off x="3511826" y="1128578"/>
            <a:ext cx="4373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T-distributed stochastic neighbor embedding</a:t>
            </a:r>
          </a:p>
          <a:p>
            <a:r>
              <a:rPr lang="en-US" dirty="0"/>
              <a:t>Uniform Manifold Approximation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858BE8-D494-84EE-6932-FEB7C415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685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Non-linear dimensionality reduction best suited to visualization</a:t>
            </a:r>
          </a:p>
          <a:p>
            <a:r>
              <a:rPr lang="en-US" dirty="0"/>
              <a:t>PCA space </a:t>
            </a:r>
            <a:r>
              <a:rPr lang="en-US" dirty="0">
                <a:sym typeface="Wingdings" pitchFamily="2" charset="2"/>
              </a:rPr>
              <a:t> Neighbor Graph </a:t>
            </a:r>
          </a:p>
          <a:p>
            <a:r>
              <a:rPr lang="en-US" dirty="0">
                <a:sym typeface="Wingdings" pitchFamily="2" charset="2"/>
              </a:rPr>
              <a:t>Not a good way to cluster cells</a:t>
            </a:r>
          </a:p>
          <a:p>
            <a:pPr lvl="1"/>
            <a:r>
              <a:rPr lang="en-US" dirty="0">
                <a:sym typeface="Wingdings" pitchFamily="2" charset="2"/>
              </a:rPr>
              <a:t>But clusters </a:t>
            </a:r>
            <a:r>
              <a:rPr lang="en-US" i="1" dirty="0">
                <a:sym typeface="Wingdings" pitchFamily="2" charset="2"/>
              </a:rPr>
              <a:t>should</a:t>
            </a:r>
            <a:r>
              <a:rPr lang="en-US" dirty="0">
                <a:sym typeface="Wingdings" pitchFamily="2" charset="2"/>
              </a:rPr>
              <a:t> correlate visually</a:t>
            </a:r>
          </a:p>
          <a:p>
            <a:r>
              <a:rPr lang="en-US" dirty="0">
                <a:sym typeface="Wingdings" pitchFamily="2" charset="2"/>
              </a:rPr>
              <a:t>Very Similar Algorithms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runs a normalization on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     distance graph in PCA space, UMAP doesn’t</a:t>
            </a:r>
          </a:p>
          <a:p>
            <a:pPr lvl="1"/>
            <a:r>
              <a:rPr lang="en-US" dirty="0" err="1">
                <a:sym typeface="Wingdings" pitchFamily="2" charset="2"/>
              </a:rPr>
              <a:t>tSNE</a:t>
            </a:r>
            <a:r>
              <a:rPr lang="en-US" dirty="0">
                <a:sym typeface="Wingdings" pitchFamily="2" charset="2"/>
              </a:rPr>
              <a:t> favors fine / local structure</a:t>
            </a:r>
          </a:p>
          <a:p>
            <a:pPr lvl="1"/>
            <a:r>
              <a:rPr lang="en-US" dirty="0">
                <a:sym typeface="Wingdings" pitchFamily="2" charset="2"/>
              </a:rPr>
              <a:t>UMAP “smooths” clusters, favors global structure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Speed</a:t>
            </a:r>
            <a:r>
              <a:rPr lang="en-US" dirty="0">
                <a:sym typeface="Wingdings" pitchFamily="2" charset="2"/>
              </a:rPr>
              <a:t>: UMAP &gt;&gt; </a:t>
            </a:r>
            <a:r>
              <a:rPr lang="en-US" dirty="0" err="1">
                <a:sym typeface="Wingdings" pitchFamily="2" charset="2"/>
              </a:rPr>
              <a:t>tSNE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Proximity roughly corresponds to similarity</a:t>
            </a:r>
          </a:p>
        </p:txBody>
      </p:sp>
    </p:spTree>
    <p:extLst>
      <p:ext uri="{BB962C8B-B14F-4D97-AF65-F5344CB8AC3E}">
        <p14:creationId xmlns:p14="http://schemas.microsoft.com/office/powerpoint/2010/main" val="163373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E18B7D-ECB3-C784-DC95-A1E6A992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2" y="92168"/>
            <a:ext cx="10515600" cy="891715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C2B44-C462-38A7-B7B1-33394BAC6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05" y="163016"/>
            <a:ext cx="4561473" cy="250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6751-D852-FF06-ADB7-5036D83DB1C7}"/>
              </a:ext>
            </a:extLst>
          </p:cNvPr>
          <p:cNvSpPr txBox="1"/>
          <p:nvPr/>
        </p:nvSpPr>
        <p:spPr>
          <a:xfrm>
            <a:off x="715222" y="1212212"/>
            <a:ext cx="61635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run on latent space (e.g., PC space)</a:t>
            </a:r>
          </a:p>
          <a:p>
            <a:endParaRPr lang="en-US" dirty="0"/>
          </a:p>
          <a:p>
            <a:r>
              <a:rPr lang="en-US" dirty="0"/>
              <a:t>Built into Cell Ranger, most 3</a:t>
            </a:r>
            <a:r>
              <a:rPr lang="en-US" baseline="30000" dirty="0"/>
              <a:t>rd</a:t>
            </a:r>
            <a:r>
              <a:rPr lang="en-US" dirty="0"/>
              <a:t> party tools:</a:t>
            </a:r>
          </a:p>
          <a:p>
            <a:r>
              <a:rPr lang="en-US" dirty="0">
                <a:solidFill>
                  <a:schemeClr val="accent6"/>
                </a:solidFill>
              </a:rPr>
              <a:t>K-means: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algorithm to break data into ‘K’ optimally distinct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Usually run iteratively over a range of ‘K’ based on expectations of cell types, state, etc. in data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Graph-Based (e.g., Louvain or Leiden Modularity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all pairwise Euclidean distances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Trim graph only keep each cells ‘K’ nearest neighbors* (k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kNN</a:t>
            </a:r>
            <a:r>
              <a:rPr lang="en-US" dirty="0"/>
              <a:t> Graph”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boundaries around “communities” of connected cells to optimize </a:t>
            </a:r>
            <a:r>
              <a:rPr lang="en-US" dirty="0">
                <a:solidFill>
                  <a:schemeClr val="accent6"/>
                </a:solidFill>
              </a:rPr>
              <a:t>modularity</a:t>
            </a:r>
            <a:r>
              <a:rPr lang="en-US" dirty="0"/>
              <a:t> (in-group connections vs out-group connections)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A8C63-836C-B191-C313-7D096C0D73C4}"/>
              </a:ext>
            </a:extLst>
          </p:cNvPr>
          <p:cNvSpPr txBox="1"/>
          <p:nvPr/>
        </p:nvSpPr>
        <p:spPr>
          <a:xfrm>
            <a:off x="7776970" y="6019468"/>
            <a:ext cx="3618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*(Completely unrelated to K in K-means!)</a:t>
            </a:r>
          </a:p>
        </p:txBody>
      </p:sp>
      <p:pic>
        <p:nvPicPr>
          <p:cNvPr id="8" name="Picture 4" descr="Graph Algorithms in Neo4j: Louvain Modularity">
            <a:extLst>
              <a:ext uri="{FF2B5EF4-FFF2-40B4-BE49-F238E27FC236}">
                <a16:creationId xmlns:a16="http://schemas.microsoft.com/office/drawing/2014/main" id="{79123D46-4B28-8A64-2FD8-CCE11E2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56" y="3068966"/>
            <a:ext cx="4444795" cy="27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2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5C494C-38FF-E809-26E5-81E7192B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5" y="64872"/>
            <a:ext cx="10515600" cy="859919"/>
          </a:xfrm>
        </p:spPr>
        <p:txBody>
          <a:bodyPr/>
          <a:lstStyle/>
          <a:p>
            <a:r>
              <a:rPr lang="en-US" dirty="0"/>
              <a:t>Clustering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046C-0F98-D34D-8182-3AB77763C3A1}"/>
              </a:ext>
            </a:extLst>
          </p:cNvPr>
          <p:cNvSpPr txBox="1"/>
          <p:nvPr/>
        </p:nvSpPr>
        <p:spPr>
          <a:xfrm>
            <a:off x="6883164" y="3696825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resolution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D4133-7D21-7E5B-1A2F-81DFFD135EDC}"/>
              </a:ext>
            </a:extLst>
          </p:cNvPr>
          <p:cNvSpPr txBox="1"/>
          <p:nvPr/>
        </p:nvSpPr>
        <p:spPr>
          <a:xfrm>
            <a:off x="1574870" y="4325178"/>
            <a:ext cx="4576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Too Low</a:t>
            </a:r>
            <a:r>
              <a:rPr lang="en-US" dirty="0"/>
              <a:t>: miss subtypes, phenotypic states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Too High</a:t>
            </a:r>
            <a:r>
              <a:rPr lang="en-US" dirty="0"/>
              <a:t>: over-clustered, no meaningful distinguishing marker genes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87D75-4684-F433-D635-0FC533CF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948" y="549137"/>
            <a:ext cx="5552947" cy="51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2B126-6134-A7CD-81F4-5AD940906CFC}"/>
              </a:ext>
            </a:extLst>
          </p:cNvPr>
          <p:cNvSpPr txBox="1"/>
          <p:nvPr/>
        </p:nvSpPr>
        <p:spPr>
          <a:xfrm>
            <a:off x="543339" y="1384399"/>
            <a:ext cx="5847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Resolution</a:t>
            </a:r>
            <a:r>
              <a:rPr lang="en-US" dirty="0"/>
              <a:t> parameter tunes clustering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Optimal clustering is </a:t>
            </a:r>
            <a:r>
              <a:rPr lang="en-US" dirty="0">
                <a:solidFill>
                  <a:schemeClr val="accent6"/>
                </a:solidFill>
              </a:rPr>
              <a:t>subjective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sub-clustering may provide best result	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i.e., </a:t>
            </a:r>
            <a:r>
              <a:rPr lang="en-US" dirty="0">
                <a:solidFill>
                  <a:schemeClr val="accent6"/>
                </a:solidFill>
              </a:rPr>
              <a:t>globally</a:t>
            </a:r>
            <a:r>
              <a:rPr lang="en-US" dirty="0"/>
              <a:t> changing resolution parameter may nicely identify meaningful subtypes of one kind of cell, while breaking others into meaningless arbitrary blobs.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Note</a:t>
            </a:r>
            <a:r>
              <a:rPr lang="en-US" dirty="0"/>
              <a:t>: Clustering is probabilistic: reproducibility requires manually setting a random seed!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3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67731E-A8EA-5F4A-C388-7BB37113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" y="1567514"/>
            <a:ext cx="3255575" cy="302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CC7422-40FE-DBA8-B89E-AB237364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52" y="29822"/>
            <a:ext cx="11741724" cy="914159"/>
          </a:xfrm>
        </p:spPr>
        <p:txBody>
          <a:bodyPr/>
          <a:lstStyle/>
          <a:p>
            <a:r>
              <a:rPr lang="en-US" dirty="0"/>
              <a:t>Differential Gene Expression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A222-3EFB-74AD-6005-AA8B43FAA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47" y="1567514"/>
            <a:ext cx="3938119" cy="3287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4B08A-E412-679E-9E52-CCABE0541AF0}"/>
              </a:ext>
            </a:extLst>
          </p:cNvPr>
          <p:cNvSpPr txBox="1"/>
          <p:nvPr/>
        </p:nvSpPr>
        <p:spPr>
          <a:xfrm>
            <a:off x="8017046" y="1169136"/>
            <a:ext cx="38531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Seurat</a:t>
            </a:r>
            <a:r>
              <a:rPr lang="en-US" dirty="0"/>
              <a:t>: </a:t>
            </a:r>
          </a:p>
          <a:p>
            <a:r>
              <a:rPr lang="en-US" dirty="0"/>
              <a:t>	Default: Wilcoxon</a:t>
            </a:r>
          </a:p>
          <a:p>
            <a:r>
              <a:rPr lang="en-US" dirty="0"/>
              <a:t>	Many other tests built in</a:t>
            </a:r>
          </a:p>
          <a:p>
            <a:r>
              <a:rPr lang="en-US" dirty="0"/>
              <a:t>	</a:t>
            </a:r>
          </a:p>
          <a:p>
            <a:r>
              <a:rPr lang="en-US" dirty="0" err="1">
                <a:solidFill>
                  <a:schemeClr val="accent6"/>
                </a:solidFill>
              </a:rPr>
              <a:t>Scanpy</a:t>
            </a:r>
            <a:r>
              <a:rPr lang="en-US" dirty="0"/>
              <a:t>: </a:t>
            </a:r>
          </a:p>
          <a:p>
            <a:r>
              <a:rPr lang="en-US" dirty="0"/>
              <a:t>	Default: t-test</a:t>
            </a:r>
          </a:p>
          <a:p>
            <a:r>
              <a:rPr lang="en-US" dirty="0"/>
              <a:t>	use </a:t>
            </a:r>
            <a:r>
              <a:rPr lang="en-US" dirty="0" err="1"/>
              <a:t>scDE</a:t>
            </a:r>
            <a:r>
              <a:rPr lang="en-US" dirty="0"/>
              <a:t> or other plugins for 	additional tests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Cell Ranger:</a:t>
            </a:r>
          </a:p>
          <a:p>
            <a:r>
              <a:rPr lang="en-US" dirty="0"/>
              <a:t>	Defaults: Exact Negative 	Binomial (low cell counts)</a:t>
            </a:r>
          </a:p>
          <a:p>
            <a:r>
              <a:rPr lang="en-US" dirty="0"/>
              <a:t>	</a:t>
            </a:r>
            <a:r>
              <a:rPr lang="en-US" dirty="0" err="1"/>
              <a:t>EdgeR</a:t>
            </a:r>
            <a:r>
              <a:rPr lang="en-US" dirty="0"/>
              <a:t> NB (high cell counts)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B8B9C-61A9-5025-784B-8C7483CEABF9}"/>
              </a:ext>
            </a:extLst>
          </p:cNvPr>
          <p:cNvSpPr txBox="1"/>
          <p:nvPr/>
        </p:nvSpPr>
        <p:spPr>
          <a:xfrm>
            <a:off x="96679" y="4820734"/>
            <a:ext cx="814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Squair, J.W., Gautier, M., Kathe, C. et al. Confronting false discoveries in single-cell differential expression. Nat </a:t>
            </a:r>
            <a:r>
              <a:rPr lang="en-US" sz="1200" dirty="0" err="1"/>
              <a:t>Commun</a:t>
            </a:r>
            <a:r>
              <a:rPr lang="en-US" sz="1200" dirty="0"/>
              <a:t> 12, 5692 (2021). https://</a:t>
            </a:r>
            <a:r>
              <a:rPr lang="en-US" sz="1200" dirty="0" err="1"/>
              <a:t>doi.org</a:t>
            </a:r>
            <a:r>
              <a:rPr lang="en-US" sz="1200" dirty="0"/>
              <a:t>/10.1038/s41467-021-25960-2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65ED-D16A-2BF5-96E1-75AC91F46BEC}"/>
              </a:ext>
            </a:extLst>
          </p:cNvPr>
          <p:cNvSpPr txBox="1"/>
          <p:nvPr/>
        </p:nvSpPr>
        <p:spPr>
          <a:xfrm>
            <a:off x="2243328" y="1098852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BD66A-A470-B1C4-69BC-0C48E088DAD6}"/>
              </a:ext>
            </a:extLst>
          </p:cNvPr>
          <p:cNvSpPr txBox="1"/>
          <p:nvPr/>
        </p:nvSpPr>
        <p:spPr>
          <a:xfrm>
            <a:off x="4145113" y="1107428"/>
            <a:ext cx="390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 vs ‘Ground Truth’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91CBE-99D0-2D7B-53C5-5E46F0DAEEBF}"/>
              </a:ext>
            </a:extLst>
          </p:cNvPr>
          <p:cNvSpPr txBox="1"/>
          <p:nvPr/>
        </p:nvSpPr>
        <p:spPr>
          <a:xfrm>
            <a:off x="398962" y="5437270"/>
            <a:ext cx="11471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Single-cell methods biased towards highly expressed 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Pseudobulk</a:t>
            </a:r>
            <a:r>
              <a:rPr lang="en-US" dirty="0"/>
              <a:t> methods make fewer false discoveries of highly expressed genes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(i.e. bin clusters or similar cells to reduce zeros and control for high variance in highly expressed genes)</a:t>
            </a:r>
          </a:p>
        </p:txBody>
      </p:sp>
    </p:spTree>
    <p:extLst>
      <p:ext uri="{BB962C8B-B14F-4D97-AF65-F5344CB8AC3E}">
        <p14:creationId xmlns:p14="http://schemas.microsoft.com/office/powerpoint/2010/main" val="1067844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E01954-0CC7-EB41-1B07-6BEE6EF2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5" y="-3365"/>
            <a:ext cx="11712208" cy="987514"/>
          </a:xfrm>
        </p:spPr>
        <p:txBody>
          <a:bodyPr/>
          <a:lstStyle/>
          <a:p>
            <a:r>
              <a:rPr lang="en-US" dirty="0"/>
              <a:t>Cell Type Identification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F51D071-BAE5-CE05-A31B-D3147F022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87523"/>
              </p:ext>
            </p:extLst>
          </p:nvPr>
        </p:nvGraphicFramePr>
        <p:xfrm>
          <a:off x="1329060" y="1124460"/>
          <a:ext cx="3796758" cy="4590058"/>
        </p:xfrm>
        <a:graphic>
          <a:graphicData uri="http://schemas.openxmlformats.org/drawingml/2006/table">
            <a:tbl>
              <a:tblPr/>
              <a:tblGrid>
                <a:gridCol w="542394">
                  <a:extLst>
                    <a:ext uri="{9D8B030D-6E8A-4147-A177-3AD203B41FA5}">
                      <a16:colId xmlns:a16="http://schemas.microsoft.com/office/drawing/2014/main" val="128817052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866975290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55079271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3322540549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39298228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4021235834"/>
                    </a:ext>
                  </a:extLst>
                </a:gridCol>
                <a:gridCol w="542394">
                  <a:extLst>
                    <a:ext uri="{9D8B030D-6E8A-4147-A177-3AD203B41FA5}">
                      <a16:colId xmlns:a16="http://schemas.microsoft.com/office/drawing/2014/main" val="1602843318"/>
                    </a:ext>
                  </a:extLst>
                </a:gridCol>
              </a:tblGrid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Name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Version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Language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Underlying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Prior knowledge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Rejection option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Reference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61827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Garnett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Generalized linear model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2" tooltip="Pliner HA, Shendure J, Trapnell C. Supervised classification enables rapid annotation of cell atlases. bioRxiv. 2019; 538652. &#10;                  https://doi.org/10.1101/538652&#10;                  &#10;                &#10;                           &#10;                  .&#10;                  &#10;                &#10;                        "/>
                        </a:rPr>
                        <a:t>14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085389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Moana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linear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3" tooltip="Wagner F, Yanai I. Moana: A robust and scalable cell type classification framework for single-cell RNA-Seq data. bioRxiv. 2018; 456129. &#10;                  https://doi.org/10.1101/456129&#10;                  &#10;                &#10;                           &#10;                  .&#10;                  &#10;                &#10;                        "/>
                        </a:rPr>
                        <a:t>15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7769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DigitalCellSorter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e369a34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Voting based on cell type markers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4" tooltip="Domanskyi S, Szedlak A, Hawkins NT, Wang J, Paternostro G, Piermarocchi C. Polled Digital Cell Sorter (p-DCS): automatic identification of hematological cell types from single cell RNA-sequencing clusters. bioRxiv. 2019; 539833. &#10;                  https://doi.org/10.1101/539833&#10;                  &#10;                &#10;                           &#10;                  .&#10;                  &#10;                &#10;                        "/>
                        </a:rPr>
                        <a:t>16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68943"/>
                  </a:ext>
                </a:extLst>
              </a:tr>
              <a:tr h="387598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SCINA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Bimodal distribution fitting for marker genes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5" tooltip="Zhang Z, Luo D, Zhong X, Choi JH, Ma Y, Mahrt E, et al. SCINA: semi-supervised analysis of single cells in silico. bioRxiv. 2019; 559872. &#10;                  https://doi.org/10.1101/559872&#10;                  &#10;                &#10;                           &#10;                  .&#10;                  &#10;                &#10;                        "/>
                        </a:rPr>
                        <a:t>17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06476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scVI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0.3.0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6" tooltip="Lopez R, Regier J, Cole MB, Jordan MI, Yosef N. Deep generative modeling for single-cell transcriptomics. Nat Methods. 2018;15:1053–1058. &#10;                  https://doi.org/10.1038/s41592-018-0229-2&#10;                  &#10;                &#10;                           &#10;                  .&#10;                  &#10;                &#10;                        "/>
                        </a:rPr>
                        <a:t>18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5465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Cell-BLAST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Cell-to-cell similarity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7" tooltip="Cao Z-J, Wei L, Lu S, Yang D-C, Gao G. Cell BLAST: searching large-scale scRNA-seq databases via unbiased cell embedding. bioRxiv. 2019; 587360. &#10;                  https://doi.org/10.1101/587360&#10;                  &#10;                &#10;                           &#10;                  .&#10;                  &#10;                &#10;                        "/>
                        </a:rPr>
                        <a:t>19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96093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ACTINN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563bcc1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Neural network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8" tooltip="Ma F, Pellegrini M. Automated identification of cell types in single cell RNA sequencing. bioRxiv. 2019; 532093. &#10;                  https://doi.org/10.1101/532093&#10;                  &#10;                &#10;                           &#10;                  .&#10;                  &#10;                &#10;                        "/>
                        </a:rPr>
                        <a:t>20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3082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LAmbDA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3891d72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9" tooltip="Johnson TS, Wang T, Huang Z, Yu CY, Wu Y, Han Y, et al. LAmbDA: label ambiguous domain adaptation dataset integration reduces batch effects and improves dsubtype detection. Bioinformatics. 2019. &#10;                  https://doi.org/10.1093/bioinformatics/btz295&#10;                  &#10;                &#10;                           &#10;                  .&#10;                  &#10;                &#10;                        "/>
                        </a:rPr>
                        <a:t>21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417581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scmapcluster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Nearest median classifier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602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scmapcell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1.5.1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0" tooltip="Kiselev VY, Yiu A, Hemberg M. scmap: projection of single-cell RNA-seq data across data sets. Nat Methods. 2018;15:359. &#10;                  https://doi.org/10.1038/nmeth.4644&#10;                  &#10;                &#10;                           &#10;                  .&#10;                  &#10;                &#10;                        "/>
                        </a:rPr>
                        <a:t>22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910376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scPred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with radial kernel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1" tooltip="Alquicira-Hernandez J, Nguyen Q, Powell JE. scPred: scPred: cell type prediction at single-cell resolution. bioRxiv. 2018; 369538. &#10;                  https://doi.org/10.1101/369538&#10;                  &#10;                &#10;                           &#10;                  .&#10;                  &#10;                &#10;                        "/>
                        </a:rPr>
                        <a:t>23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934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CHETAH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0.99.5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2" tooltip="Kanter JK de, Lijnzaad P, Candelli T, Margaritis T, Holstege F. CHETAH: a selective, hierarchical cell type identification method for single-cell RNA sequencing. bioRxiv. 2019; 558908. &#10;                  https://doi.org/10.1101/558908&#10;                  &#10;                &#10;                           &#10;                  .&#10;                  &#10;                &#10;                        "/>
                        </a:rPr>
                        <a:t>24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700362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CaSTLe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GitHub version: 258b278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3" tooltip="Lieberman Y, Rokach L, Shay T. CaSTLe – classification of single cells by transfer learning: harnessing the power of publicly available single cell RNA sequencing experiments to annotate new experiments. PLoS One. 2018;13:e0205499. &#10;                  https://doi.org/10.1371/journal.pone.0205499&#10;                  &#10;                &#10;                           &#10;                  .&#10;                  &#10;                &#10;                        "/>
                        </a:rPr>
                        <a:t>25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775045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0.2.2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Correlation to training set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4" tooltip="Aran D, Looney AP, Liu L, Wu E, Fong V, Hsu A, et al. Reference-based analysis of lung single-cell sequencing reveals a transitional profibrotic macrophage. Nat Immunol. 2019;20:163–172. &#10;                  https://doi.org/10.1038/s41590-018-0276-y&#10;                  &#10;                &#10;                           &#10;                  .&#10;                  &#10;                &#10;                        "/>
                        </a:rPr>
                        <a:t>26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802919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scID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0.0.0.9000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5" tooltip="Boufea K, Seth S, Batada NN. scID: identification of equivalent transcriptional cell populations across single cell RNA-seq data using discriminant analysis. &#10;                  https://doi.org/10.1101/470203&#10;                  &#10;                &#10;                           &#10;                  .&#10;                  &#10;                &#10;                        "/>
                        </a:rPr>
                        <a:t>27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44572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singleCellNet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0.1.0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Random forest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6" tooltip="Tan Y, Cahan P. SingleCellNet: a computational tool to classify single cell RNA-Seq data across platforms and across species. bioRxiv. 2018; 508085. &#10;                  https://doi.org/10.1101/508085&#10;                  &#10;                &#10;                           &#10;                  .&#10;                  &#10;                &#10;                        "/>
                        </a:rPr>
                        <a:t>28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42629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LDA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222372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NMC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476453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RF (50 trees)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08794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1540"/>
                  </a:ext>
                </a:extLst>
              </a:tr>
              <a:tr h="212082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</a:t>
                      </a:r>
                      <a:r>
                        <a:rPr lang="en-US" sz="600" baseline="-25000">
                          <a:effectLst/>
                        </a:rPr>
                        <a:t>rejection</a:t>
                      </a:r>
                      <a:endParaRPr lang="en-US" sz="600">
                        <a:effectLst/>
                      </a:endParaRP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SVM (linear kernel)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Yes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[</a:t>
                      </a:r>
                      <a:r>
                        <a:rPr lang="en-US" sz="60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107675"/>
                  </a:ext>
                </a:extLst>
              </a:tr>
              <a:tr h="124324"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0.19.2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Python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kNN (</a:t>
                      </a:r>
                      <a:r>
                        <a:rPr lang="en-US" sz="600" i="1">
                          <a:effectLst/>
                        </a:rPr>
                        <a:t>k</a:t>
                      </a:r>
                      <a:r>
                        <a:rPr lang="en-US" sz="600">
                          <a:effectLst/>
                        </a:rPr>
                        <a:t> = 9)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>
                          <a:effectLst/>
                        </a:rPr>
                        <a:t>No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600" dirty="0">
                          <a:effectLst/>
                        </a:rPr>
                        <a:t>[</a:t>
                      </a:r>
                      <a:r>
                        <a:rPr lang="en-US" sz="600" dirty="0">
                          <a:solidFill>
                            <a:srgbClr val="004B83"/>
                          </a:solidFill>
                          <a:effectLst/>
                          <a:hlinkClick r:id="rId17" tooltip="Pedregosa F, Varoquaux G, Gramfort A, Michel V, Thirion B, Grisel O, et al. Scikit-learn: Machine Learning in Python. JMLR. 2011;12:2825–30."/>
                        </a:rPr>
                        <a:t>29</a:t>
                      </a:r>
                      <a:r>
                        <a:rPr lang="en-US" sz="600" dirty="0">
                          <a:effectLst/>
                        </a:rPr>
                        <a:t>]</a:t>
                      </a:r>
                    </a:p>
                  </a:txBody>
                  <a:tcPr marL="18283" marR="18283" marT="18283" marB="18283">
                    <a:lnL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593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EC925-11CC-F76F-0D0E-681667740BAC}"/>
              </a:ext>
            </a:extLst>
          </p:cNvPr>
          <p:cNvSpPr txBox="1"/>
          <p:nvPr/>
        </p:nvSpPr>
        <p:spPr>
          <a:xfrm>
            <a:off x="2467897" y="5927832"/>
            <a:ext cx="9429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Abdelaal</a:t>
            </a:r>
            <a:r>
              <a:rPr lang="en-US" sz="1400" dirty="0"/>
              <a:t>, T., </a:t>
            </a:r>
            <a:r>
              <a:rPr lang="en-US" sz="1400" dirty="0" err="1"/>
              <a:t>Michielsen</a:t>
            </a:r>
            <a:r>
              <a:rPr lang="en-US" sz="1400" dirty="0"/>
              <a:t>, L., Cats, D. et al. A comparison of automatic cell identification methods for single-cell RNA sequencing data. Genome Biol 20, 194 (2019). https://</a:t>
            </a:r>
            <a:r>
              <a:rPr lang="en-US" sz="1400" dirty="0" err="1"/>
              <a:t>doi.org</a:t>
            </a:r>
            <a:r>
              <a:rPr lang="en-US" sz="1400" dirty="0"/>
              <a:t>/10.1186/s13059-019-1795-z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E9A17-8F4D-0F76-DB5E-83F75ACB2193}"/>
              </a:ext>
            </a:extLst>
          </p:cNvPr>
          <p:cNvSpPr txBox="1"/>
          <p:nvPr/>
        </p:nvSpPr>
        <p:spPr>
          <a:xfrm>
            <a:off x="5604387" y="4243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https://www.scrna-tools.org/tools?sort=name&amp;cats=Classification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E2095-10B0-FE03-F815-CF2F922F08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5787" y="3532414"/>
            <a:ext cx="3276600" cy="71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078B1-03DC-3349-5524-E8C3BC873BEE}"/>
              </a:ext>
            </a:extLst>
          </p:cNvPr>
          <p:cNvSpPr txBox="1"/>
          <p:nvPr/>
        </p:nvSpPr>
        <p:spPr>
          <a:xfrm>
            <a:off x="184825" y="112446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BAACD-504E-FC46-6DDB-6B04BDC448B5}"/>
              </a:ext>
            </a:extLst>
          </p:cNvPr>
          <p:cNvSpPr txBox="1"/>
          <p:nvPr/>
        </p:nvSpPr>
        <p:spPr>
          <a:xfrm>
            <a:off x="5533103" y="1053691"/>
            <a:ext cx="4313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6"/>
                </a:solidFill>
              </a:rPr>
              <a:t>hard</a:t>
            </a:r>
            <a:r>
              <a:rPr lang="en-US" sz="2000" dirty="0"/>
              <a:t>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even is a cell type?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Who is curating these?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Cell types versus states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normal vs disease / perturbed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type of model is being used?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Marker-based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Reference dataset label transfer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619951-130F-E569-ECCB-0A6B33E2C073}"/>
              </a:ext>
            </a:extLst>
          </p:cNvPr>
          <p:cNvSpPr txBox="1"/>
          <p:nvPr/>
        </p:nvSpPr>
        <p:spPr>
          <a:xfrm>
            <a:off x="6096000" y="4959488"/>
            <a:ext cx="277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6"/>
                </a:solidFill>
              </a:rPr>
              <a:t>MANY</a:t>
            </a:r>
            <a:r>
              <a:rPr lang="en-US" dirty="0"/>
              <a:t> more tools available </a:t>
            </a:r>
          </a:p>
        </p:txBody>
      </p:sp>
    </p:spTree>
    <p:extLst>
      <p:ext uri="{BB962C8B-B14F-4D97-AF65-F5344CB8AC3E}">
        <p14:creationId xmlns:p14="http://schemas.microsoft.com/office/powerpoint/2010/main" val="273968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894994"/>
          </a:xfrm>
        </p:spPr>
        <p:txBody>
          <a:bodyPr/>
          <a:lstStyle/>
          <a:p>
            <a:r>
              <a:rPr lang="en-US" dirty="0" err="1"/>
              <a:t>Celldex</a:t>
            </a:r>
            <a:r>
              <a:rPr lang="en-US" dirty="0"/>
              <a:t> - reference index for cell types</a:t>
            </a:r>
          </a:p>
        </p:txBody>
      </p:sp>
      <p:pic>
        <p:nvPicPr>
          <p:cNvPr id="5" name="Picture 4" descr="A screenshot of a cell search&#10;&#10;Description automatically generated">
            <a:extLst>
              <a:ext uri="{FF2B5EF4-FFF2-40B4-BE49-F238E27FC236}">
                <a16:creationId xmlns:a16="http://schemas.microsoft.com/office/drawing/2014/main" id="{22B1302E-181A-587F-8858-03C88788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98" y="1008296"/>
            <a:ext cx="5052335" cy="5063062"/>
          </a:xfrm>
          <a:prstGeom prst="rect">
            <a:avLst/>
          </a:prstGeom>
        </p:spPr>
      </p:pic>
      <p:pic>
        <p:nvPicPr>
          <p:cNvPr id="7" name="Picture 6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2B6AFF5-4857-A9B3-11CE-5309B666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3138"/>
            <a:ext cx="5384444" cy="1204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B31DF-1EF4-55CC-44BA-4749F0BBE842}"/>
              </a:ext>
            </a:extLst>
          </p:cNvPr>
          <p:cNvSpPr txBox="1"/>
          <p:nvPr/>
        </p:nvSpPr>
        <p:spPr>
          <a:xfrm>
            <a:off x="6096000" y="2800356"/>
            <a:ext cx="3552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https://github.com/LTLA/celldex</a:t>
            </a:r>
            <a:r>
              <a:rPr lang="en-US" dirty="0"/>
              <a:t> </a:t>
            </a: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ED9F6FDE-466D-7F6A-1F4C-0D8EDE1EE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02491"/>
            <a:ext cx="2470921" cy="25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2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1325563"/>
          </a:xfrm>
        </p:spPr>
        <p:txBody>
          <a:bodyPr>
            <a:normAutofit/>
          </a:bodyPr>
          <a:lstStyle/>
          <a:p>
            <a:r>
              <a:rPr lang="en-US" dirty="0" err="1"/>
              <a:t>singleR</a:t>
            </a:r>
            <a:r>
              <a:rPr lang="en-US" dirty="0"/>
              <a:t> - reference-based single-cell RNA-seq annotation</a:t>
            </a:r>
          </a:p>
        </p:txBody>
      </p:sp>
      <p:pic>
        <p:nvPicPr>
          <p:cNvPr id="5" name="Picture 4" descr="A diagram of a person's foot&#10;&#10;Description automatically generated">
            <a:extLst>
              <a:ext uri="{FF2B5EF4-FFF2-40B4-BE49-F238E27FC236}">
                <a16:creationId xmlns:a16="http://schemas.microsoft.com/office/drawing/2014/main" id="{0721767F-1AF1-357B-B28E-E4AD3DB3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6" y="1563183"/>
            <a:ext cx="11655725" cy="414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04FE1C-798F-C319-D1CD-0A7813D255F6}"/>
              </a:ext>
            </a:extLst>
          </p:cNvPr>
          <p:cNvSpPr txBox="1"/>
          <p:nvPr/>
        </p:nvSpPr>
        <p:spPr>
          <a:xfrm>
            <a:off x="2866035" y="5795625"/>
            <a:ext cx="6141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https://biostatsquid.com/singler-tutorial/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236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19BF-265C-0004-68D5-60FE0994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18255"/>
            <a:ext cx="11622205" cy="1465058"/>
          </a:xfrm>
        </p:spPr>
        <p:txBody>
          <a:bodyPr/>
          <a:lstStyle/>
          <a:p>
            <a:r>
              <a:rPr lang="en-US" dirty="0" err="1"/>
              <a:t>scRNA</a:t>
            </a:r>
            <a:r>
              <a:rPr lang="en-US" dirty="0"/>
              <a:t> tools (primary analysis)</a:t>
            </a:r>
          </a:p>
        </p:txBody>
      </p:sp>
      <p:pic>
        <p:nvPicPr>
          <p:cNvPr id="7" name="Picture 6" descr="A diagram of a gene-barcode matrix&#10;&#10;Description automatically generated">
            <a:extLst>
              <a:ext uri="{FF2B5EF4-FFF2-40B4-BE49-F238E27FC236}">
                <a16:creationId xmlns:a16="http://schemas.microsoft.com/office/drawing/2014/main" id="{1FC1BB83-308D-6357-0B20-0352F54D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54" y="1483313"/>
            <a:ext cx="3935345" cy="4360459"/>
          </a:xfrm>
          <a:prstGeom prst="rect">
            <a:avLst/>
          </a:prstGeom>
        </p:spPr>
      </p:pic>
      <p:pic>
        <p:nvPicPr>
          <p:cNvPr id="9" name="Picture 8" descr="A diagram of a cell&#10;&#10;Description automatically generated">
            <a:extLst>
              <a:ext uri="{FF2B5EF4-FFF2-40B4-BE49-F238E27FC236}">
                <a16:creationId xmlns:a16="http://schemas.microsoft.com/office/drawing/2014/main" id="{282B2B04-751A-BE0C-E9B1-5F46C15DD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40" y="1282888"/>
            <a:ext cx="5296978" cy="1876567"/>
          </a:xfrm>
          <a:prstGeom prst="rect">
            <a:avLst/>
          </a:prstGeom>
        </p:spPr>
      </p:pic>
      <p:pic>
        <p:nvPicPr>
          <p:cNvPr id="11" name="Picture 10" descr="A diagram of a triangle with rainbow colors&#10;&#10;Description automatically generated with medium confidence">
            <a:extLst>
              <a:ext uri="{FF2B5EF4-FFF2-40B4-BE49-F238E27FC236}">
                <a16:creationId xmlns:a16="http://schemas.microsoft.com/office/drawing/2014/main" id="{B8AB3EA4-2F14-7D84-DAFC-C7D2BF5F9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736" y="3429000"/>
            <a:ext cx="4698301" cy="2654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1425F-1838-A166-5B43-DBB8A681B59B}"/>
              </a:ext>
            </a:extLst>
          </p:cNvPr>
          <p:cNvSpPr txBox="1"/>
          <p:nvPr/>
        </p:nvSpPr>
        <p:spPr>
          <a:xfrm>
            <a:off x="1460311" y="5865172"/>
            <a:ext cx="1620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Cell Ranger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6AE256-D1EB-BDD8-9300-1F084F0A73B4}"/>
              </a:ext>
            </a:extLst>
          </p:cNvPr>
          <p:cNvSpPr txBox="1"/>
          <p:nvPr/>
        </p:nvSpPr>
        <p:spPr>
          <a:xfrm>
            <a:off x="10330160" y="1361413"/>
            <a:ext cx="1247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StarSolo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D5E5D-72A6-8380-0FDF-75B21A05EDD0}"/>
              </a:ext>
            </a:extLst>
          </p:cNvPr>
          <p:cNvSpPr txBox="1"/>
          <p:nvPr/>
        </p:nvSpPr>
        <p:spPr>
          <a:xfrm>
            <a:off x="10330160" y="4424088"/>
            <a:ext cx="173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kallisto</a:t>
            </a:r>
            <a:r>
              <a:rPr lang="en-US" sz="2400" b="1" dirty="0"/>
              <a:t>/</a:t>
            </a:r>
          </a:p>
          <a:p>
            <a:r>
              <a:rPr lang="en-US" sz="2400" b="1" dirty="0" err="1"/>
              <a:t>bustools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62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5B606-3871-1EF6-403D-5434E7E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0" y="1263003"/>
            <a:ext cx="3692422" cy="1213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CD08D-FB6A-7D86-1F60-67294945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20" y="1676391"/>
            <a:ext cx="3879850" cy="1600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51E4D-CB53-7BCB-5267-710C5E7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0" y="2476414"/>
            <a:ext cx="4100841" cy="1237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E1CAF-1D43-B6F2-C0C9-91DF2E91F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6" y="4791988"/>
            <a:ext cx="5121378" cy="1254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A477A-5766-E36D-1FDC-24EDA6EE4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04" y="4708338"/>
            <a:ext cx="2942302" cy="15398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D8711-8BE9-9AE7-B637-CA767548B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6635" y="4900860"/>
            <a:ext cx="3608439" cy="11455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C95E42-5994-0D0D-4B4E-1B4E326D7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31838"/>
            <a:ext cx="11617036" cy="831708"/>
          </a:xfrm>
        </p:spPr>
        <p:txBody>
          <a:bodyPr/>
          <a:lstStyle/>
          <a:p>
            <a:r>
              <a:rPr lang="en-US" dirty="0"/>
              <a:t>Atlas Efforts building Cell Type Classifiers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933EB1-57DA-E491-EE21-2815DADC3CD5}"/>
              </a:ext>
            </a:extLst>
          </p:cNvPr>
          <p:cNvCxnSpPr/>
          <p:nvPr/>
        </p:nvCxnSpPr>
        <p:spPr>
          <a:xfrm>
            <a:off x="757084" y="4256925"/>
            <a:ext cx="94291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01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5A0BEE-C050-AA7B-8759-8CE75AD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7"/>
            <a:ext cx="10515600" cy="763244"/>
          </a:xfrm>
        </p:spPr>
        <p:txBody>
          <a:bodyPr/>
          <a:lstStyle/>
          <a:p>
            <a:r>
              <a:rPr lang="en-US" dirty="0"/>
              <a:t>CNV inference</a:t>
            </a:r>
          </a:p>
        </p:txBody>
      </p:sp>
      <p:pic>
        <p:nvPicPr>
          <p:cNvPr id="5" name="Picture 2" descr="inferCNV">
            <a:extLst>
              <a:ext uri="{FF2B5EF4-FFF2-40B4-BE49-F238E27FC236}">
                <a16:creationId xmlns:a16="http://schemas.microsoft.com/office/drawing/2014/main" id="{A66C0391-0F26-36FE-2C4B-8A679544F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16" y="33755"/>
            <a:ext cx="4102736" cy="38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64BAF-5079-2D04-C8EB-6035539F791C}"/>
              </a:ext>
            </a:extLst>
          </p:cNvPr>
          <p:cNvSpPr txBox="1"/>
          <p:nvPr/>
        </p:nvSpPr>
        <p:spPr>
          <a:xfrm>
            <a:off x="10121153" y="727524"/>
            <a:ext cx="1497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”Normal”</a:t>
            </a:r>
          </a:p>
          <a:p>
            <a:r>
              <a:rPr lang="en-US" dirty="0"/>
              <a:t>Reference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EABFDE-E54E-3062-8B6C-631ADAC2B229}"/>
              </a:ext>
            </a:extLst>
          </p:cNvPr>
          <p:cNvSpPr txBox="1"/>
          <p:nvPr/>
        </p:nvSpPr>
        <p:spPr>
          <a:xfrm>
            <a:off x="10057587" y="2258941"/>
            <a:ext cx="1624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Cells</a:t>
            </a:r>
          </a:p>
          <a:p>
            <a:r>
              <a:rPr lang="en-US" dirty="0" err="1"/>
              <a:t>Eg.</a:t>
            </a:r>
            <a:r>
              <a:rPr lang="en-US" dirty="0"/>
              <a:t> Polyclonal </a:t>
            </a:r>
          </a:p>
          <a:p>
            <a:r>
              <a:rPr lang="en-US" dirty="0"/>
              <a:t>Cancer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BCBFE-5F34-07F6-C141-76214580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9" y="3837112"/>
            <a:ext cx="5641848" cy="2486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1E2CC-2716-14C6-17AA-346DF0A1030E}"/>
              </a:ext>
            </a:extLst>
          </p:cNvPr>
          <p:cNvSpPr txBox="1"/>
          <p:nvPr/>
        </p:nvSpPr>
        <p:spPr>
          <a:xfrm>
            <a:off x="534245" y="2518030"/>
            <a:ext cx="45620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binned expression data across chromosomes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background model based on provided “Normal”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regions with higher-than-expected expression across entire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resolution (multi-</a:t>
            </a:r>
            <a:r>
              <a:rPr lang="en-US" dirty="0" err="1"/>
              <a:t>megabase</a:t>
            </a:r>
            <a:r>
              <a:rPr lang="en-US" dirty="0"/>
              <a:t>) for </a:t>
            </a:r>
            <a:r>
              <a:rPr lang="en-US" dirty="0" err="1"/>
              <a:t>scRNAseq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still resolve large-scale clonal copy number loss / gain in chromosome arms, etc.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2B6DA-B8F4-938F-FCFE-E568AEB66A26}"/>
              </a:ext>
            </a:extLst>
          </p:cNvPr>
          <p:cNvSpPr txBox="1"/>
          <p:nvPr/>
        </p:nvSpPr>
        <p:spPr>
          <a:xfrm>
            <a:off x="416262" y="1381787"/>
            <a:ext cx="5071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6"/>
                </a:solidFill>
              </a:rPr>
              <a:t>Eg.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inferCNV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CaSpER</a:t>
            </a:r>
            <a:r>
              <a:rPr lang="en-US" sz="2400" dirty="0">
                <a:solidFill>
                  <a:schemeClr val="accent6"/>
                </a:solidFill>
              </a:rPr>
              <a:t>, </a:t>
            </a:r>
            <a:r>
              <a:rPr lang="en-US" sz="2400" dirty="0" err="1">
                <a:solidFill>
                  <a:schemeClr val="accent6"/>
                </a:solidFill>
              </a:rPr>
              <a:t>CopyKAT</a:t>
            </a:r>
            <a:r>
              <a:rPr lang="en-US" sz="2400" dirty="0">
                <a:solidFill>
                  <a:schemeClr val="accent6"/>
                </a:solidFill>
              </a:rPr>
              <a:t>, SCYN, CONICS </a:t>
            </a:r>
          </a:p>
        </p:txBody>
      </p:sp>
    </p:spTree>
    <p:extLst>
      <p:ext uri="{BB962C8B-B14F-4D97-AF65-F5344CB8AC3E}">
        <p14:creationId xmlns:p14="http://schemas.microsoft.com/office/powerpoint/2010/main" val="396835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2C68-E6AC-3496-3EE4-C7742755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61" y="-3368"/>
            <a:ext cx="11696130" cy="1325563"/>
          </a:xfrm>
        </p:spPr>
        <p:txBody>
          <a:bodyPr/>
          <a:lstStyle/>
          <a:p>
            <a:r>
              <a:rPr lang="en-US" dirty="0"/>
              <a:t>CONICS: </a:t>
            </a:r>
            <a:r>
              <a:rPr lang="en-US" dirty="0" err="1"/>
              <a:t>COpy</a:t>
            </a:r>
            <a:r>
              <a:rPr lang="en-US" dirty="0"/>
              <a:t>-Number analysis In single-Cell RNA-Sequencing</a:t>
            </a:r>
          </a:p>
        </p:txBody>
      </p:sp>
      <p:pic>
        <p:nvPicPr>
          <p:cNvPr id="5" name="Picture 4" descr="A diagram of a patient's dna&#10;&#10;Description automatically generated">
            <a:extLst>
              <a:ext uri="{FF2B5EF4-FFF2-40B4-BE49-F238E27FC236}">
                <a16:creationId xmlns:a16="http://schemas.microsoft.com/office/drawing/2014/main" id="{39218813-4EEB-E971-B8ED-D1DCF99B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72"/>
          <a:stretch/>
        </p:blipFill>
        <p:spPr>
          <a:xfrm>
            <a:off x="150575" y="1942305"/>
            <a:ext cx="6078900" cy="4240133"/>
          </a:xfrm>
          <a:prstGeom prst="rect">
            <a:avLst/>
          </a:prstGeom>
        </p:spPr>
      </p:pic>
      <p:pic>
        <p:nvPicPr>
          <p:cNvPr id="6" name="Picture 5" descr="A diagram of a patient's dna&#10;&#10;Description automatically generated">
            <a:extLst>
              <a:ext uri="{FF2B5EF4-FFF2-40B4-BE49-F238E27FC236}">
                <a16:creationId xmlns:a16="http://schemas.microsoft.com/office/drawing/2014/main" id="{887C7234-18A4-8EEA-ACED-3601592E4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49"/>
          <a:stretch/>
        </p:blipFill>
        <p:spPr>
          <a:xfrm>
            <a:off x="6584772" y="2550579"/>
            <a:ext cx="5343373" cy="2251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7FF8-8DEE-F34A-AFB2-637B9345576A}"/>
              </a:ext>
            </a:extLst>
          </p:cNvPr>
          <p:cNvSpPr txBox="1"/>
          <p:nvPr/>
        </p:nvSpPr>
        <p:spPr>
          <a:xfrm>
            <a:off x="8134071" y="458564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CC0AF-5239-93B6-07EB-2C08142104C5}"/>
              </a:ext>
            </a:extLst>
          </p:cNvPr>
          <p:cNvSpPr txBox="1"/>
          <p:nvPr/>
        </p:nvSpPr>
        <p:spPr>
          <a:xfrm rot="16200000">
            <a:off x="5504363" y="383291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cells</a:t>
            </a:r>
          </a:p>
        </p:txBody>
      </p:sp>
    </p:spTree>
    <p:extLst>
      <p:ext uri="{BB962C8B-B14F-4D97-AF65-F5344CB8AC3E}">
        <p14:creationId xmlns:p14="http://schemas.microsoft.com/office/powerpoint/2010/main" val="141873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6"/>
            <a:ext cx="11873553" cy="102183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Cytotrace</a:t>
            </a:r>
            <a:r>
              <a:rPr lang="en-US" dirty="0"/>
              <a:t> - Trajectory Reconstruction Analysis using gene Counts and Expression</a:t>
            </a:r>
          </a:p>
        </p:txBody>
      </p:sp>
      <p:pic>
        <p:nvPicPr>
          <p:cNvPr id="5" name="Picture 4" descr="A diagram of a number of different colored numbers&#10;&#10;Description automatically generated with medium confidence">
            <a:extLst>
              <a:ext uri="{FF2B5EF4-FFF2-40B4-BE49-F238E27FC236}">
                <a16:creationId xmlns:a16="http://schemas.microsoft.com/office/drawing/2014/main" id="{509E28DA-CD0C-7549-AA46-7DC4AB7B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3429"/>
            <a:ext cx="4437607" cy="3231843"/>
          </a:xfrm>
          <a:prstGeom prst="rect">
            <a:avLst/>
          </a:prstGeom>
        </p:spPr>
      </p:pic>
      <p:pic>
        <p:nvPicPr>
          <p:cNvPr id="7" name="Picture 6" descr="A diagram of a mesoderma&#10;&#10;Description automatically generated">
            <a:extLst>
              <a:ext uri="{FF2B5EF4-FFF2-40B4-BE49-F238E27FC236}">
                <a16:creationId xmlns:a16="http://schemas.microsoft.com/office/drawing/2014/main" id="{C7EEEECD-9560-2FDD-E846-F02C1ADD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4" y="4599296"/>
            <a:ext cx="4518269" cy="1757105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6E1B12F-A092-B9C5-0494-639B513D5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81" y="2168436"/>
            <a:ext cx="4835856" cy="3607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2453-CCBC-2383-0D53-ACBBA585CDED}"/>
              </a:ext>
            </a:extLst>
          </p:cNvPr>
          <p:cNvSpPr txBox="1"/>
          <p:nvPr/>
        </p:nvSpPr>
        <p:spPr>
          <a:xfrm>
            <a:off x="5604681" y="1169310"/>
            <a:ext cx="5603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 simple idea that actually seems to work. </a:t>
            </a:r>
          </a:p>
          <a:p>
            <a:r>
              <a:rPr lang="en-US" dirty="0"/>
              <a:t>As cells become more differentiated, they express fewer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06516-F880-82B3-A863-01BE10C9E705}"/>
              </a:ext>
            </a:extLst>
          </p:cNvPr>
          <p:cNvSpPr txBox="1"/>
          <p:nvPr/>
        </p:nvSpPr>
        <p:spPr>
          <a:xfrm>
            <a:off x="6208983" y="5830730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https://doi.org/10.1126/science.aax0249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45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B74F-1397-7B73-A3C0-AEAE93A3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3" y="37575"/>
            <a:ext cx="11873553" cy="863177"/>
          </a:xfrm>
        </p:spPr>
        <p:txBody>
          <a:bodyPr/>
          <a:lstStyle/>
          <a:p>
            <a:r>
              <a:rPr lang="en-US" dirty="0" err="1"/>
              <a:t>VarTrix</a:t>
            </a:r>
            <a:r>
              <a:rPr lang="en-US" dirty="0"/>
              <a:t> – single cell genotyping tool</a:t>
            </a:r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279C5DC1-D7CA-B627-19EF-88FBD2B9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51" y="975817"/>
            <a:ext cx="4736472" cy="5261212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C6CDE7DF-976D-5AC1-7185-91D7DA52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605" y="836104"/>
            <a:ext cx="5245290" cy="2620191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D470AF-6ACB-FE4B-59B2-2D8D1AEDE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641" y="3521762"/>
            <a:ext cx="2722017" cy="2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F7C0FC-D168-25F1-942B-57B5B9A147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03" y="990509"/>
            <a:ext cx="3057223" cy="253132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C493E0-52B7-4C93-5774-F388D95FD59E}"/>
              </a:ext>
            </a:extLst>
          </p:cNvPr>
          <p:cNvGrpSpPr/>
          <p:nvPr/>
        </p:nvGrpSpPr>
        <p:grpSpPr>
          <a:xfrm>
            <a:off x="8224606" y="990509"/>
            <a:ext cx="2140450" cy="2561460"/>
            <a:chOff x="7050498" y="380143"/>
            <a:chExt cx="2432549" cy="2911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40B68-B740-DDF8-4DD2-CA1F00BC9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0498" y="496585"/>
              <a:ext cx="2432549" cy="27945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133FAD-D984-969C-EA87-16399F76BB9C}"/>
                </a:ext>
              </a:extLst>
            </p:cNvPr>
            <p:cNvSpPr/>
            <p:nvPr/>
          </p:nvSpPr>
          <p:spPr>
            <a:xfrm>
              <a:off x="7119991" y="380143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3152-AF8B-F86B-3237-DB835A8B407F}"/>
              </a:ext>
            </a:extLst>
          </p:cNvPr>
          <p:cNvGrpSpPr/>
          <p:nvPr/>
        </p:nvGrpSpPr>
        <p:grpSpPr>
          <a:xfrm>
            <a:off x="4795845" y="3551969"/>
            <a:ext cx="5736606" cy="2755828"/>
            <a:chOff x="2836270" y="3726094"/>
            <a:chExt cx="6519460" cy="31319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0D9111-603A-8174-C1AF-CD891E6C8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36270" y="3726094"/>
              <a:ext cx="6519460" cy="313190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501D5F-ADA7-7A7E-2DF0-7A4C16FED418}"/>
                </a:ext>
              </a:extLst>
            </p:cNvPr>
            <p:cNvSpPr/>
            <p:nvPr/>
          </p:nvSpPr>
          <p:spPr>
            <a:xfrm>
              <a:off x="5979897" y="374835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5A8752-F6BF-EF77-5986-D348D4730273}"/>
                </a:ext>
              </a:extLst>
            </p:cNvPr>
            <p:cNvSpPr/>
            <p:nvPr/>
          </p:nvSpPr>
          <p:spPr>
            <a:xfrm>
              <a:off x="2836270" y="3726094"/>
              <a:ext cx="441789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730C736-72F7-ABD8-EF95-991569A0C616}"/>
              </a:ext>
            </a:extLst>
          </p:cNvPr>
          <p:cNvSpPr txBox="1"/>
          <p:nvPr/>
        </p:nvSpPr>
        <p:spPr>
          <a:xfrm>
            <a:off x="9544692" y="6145395"/>
            <a:ext cx="2379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 </a:t>
            </a:r>
            <a:r>
              <a:rPr lang="en-US" sz="1400" dirty="0" err="1"/>
              <a:t>Manno</a:t>
            </a:r>
            <a:r>
              <a:rPr lang="en-US" sz="1400" dirty="0"/>
              <a:t> et al. (2018) </a:t>
            </a:r>
            <a:r>
              <a:rPr lang="en-US" sz="1400" i="1" dirty="0"/>
              <a:t>Nature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ED3493-FD2D-A235-B52E-E56F86021A21}"/>
              </a:ext>
            </a:extLst>
          </p:cNvPr>
          <p:cNvSpPr txBox="1"/>
          <p:nvPr/>
        </p:nvSpPr>
        <p:spPr>
          <a:xfrm>
            <a:off x="193040" y="1639976"/>
            <a:ext cx="40267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Estimates rates of change in mRNA levels by modeling nascent RNA synthesis</a:t>
            </a:r>
          </a:p>
          <a:p>
            <a:endParaRPr lang="en-US" dirty="0"/>
          </a:p>
          <a:p>
            <a:r>
              <a:rPr lang="en-US" dirty="0"/>
              <a:t>Quantifies spliced / </a:t>
            </a:r>
            <a:r>
              <a:rPr lang="en-US" dirty="0" err="1"/>
              <a:t>unspliced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 dynamics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CAVEATS</a:t>
            </a:r>
            <a:r>
              <a:rPr lang="en-US" dirty="0"/>
              <a:t>:  Gene annotations</a:t>
            </a:r>
          </a:p>
          <a:p>
            <a:r>
              <a:rPr lang="en-US" dirty="0"/>
              <a:t>	Cryptic exons</a:t>
            </a:r>
          </a:p>
          <a:p>
            <a:r>
              <a:rPr lang="en-US" dirty="0"/>
              <a:t>	unannotated intronic genes</a:t>
            </a:r>
          </a:p>
          <a:p>
            <a:r>
              <a:rPr lang="en-US" dirty="0"/>
              <a:t>	repetitive elements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6594300-7169-B76F-5B6C-AB05B1EA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496" y="-93974"/>
            <a:ext cx="10515600" cy="1325563"/>
          </a:xfrm>
        </p:spPr>
        <p:txBody>
          <a:bodyPr/>
          <a:lstStyle/>
          <a:p>
            <a:r>
              <a:rPr lang="en-US" dirty="0"/>
              <a:t>Transcriptional Dynamics: RNA Velocity</a:t>
            </a:r>
          </a:p>
        </p:txBody>
      </p:sp>
    </p:spTree>
    <p:extLst>
      <p:ext uri="{BB962C8B-B14F-4D97-AF65-F5344CB8AC3E}">
        <p14:creationId xmlns:p14="http://schemas.microsoft.com/office/powerpoint/2010/main" val="2349932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3A79-00FE-CF7B-E6CB-182B6BE2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65"/>
            <a:ext cx="10515600" cy="799926"/>
          </a:xfrm>
        </p:spPr>
        <p:txBody>
          <a:bodyPr/>
          <a:lstStyle/>
          <a:p>
            <a:r>
              <a:rPr lang="en-US" dirty="0"/>
              <a:t>Cultured Cells – RNA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46287-7B76-D8CA-5C19-F6001A882EC9}"/>
              </a:ext>
            </a:extLst>
          </p:cNvPr>
          <p:cNvSpPr txBox="1"/>
          <p:nvPr/>
        </p:nvSpPr>
        <p:spPr>
          <a:xfrm>
            <a:off x="5179677" y="1445027"/>
            <a:ext cx="682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Siha</a:t>
            </a:r>
            <a:r>
              <a:rPr lang="en-US" dirty="0"/>
              <a:t> (cervical epithelium cells) </a:t>
            </a:r>
          </a:p>
          <a:p>
            <a:r>
              <a:rPr lang="en-US" dirty="0"/>
              <a:t>Projected on to subspace using only cell-cycle relevant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7A842-9BD4-E13B-8572-03E6E37376F1}"/>
              </a:ext>
            </a:extLst>
          </p:cNvPr>
          <p:cNvSpPr txBox="1"/>
          <p:nvPr/>
        </p:nvSpPr>
        <p:spPr>
          <a:xfrm>
            <a:off x="5179677" y="2207617"/>
            <a:ext cx="6663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RNA Velocity is relevant over very short time scales, when transition states are abundant in the population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D61D53-3EBD-4D73-2172-C6641D50D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6" y="1035649"/>
            <a:ext cx="4702401" cy="48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C1BEED-10B9-6133-423D-854749EDCB3F}"/>
              </a:ext>
            </a:extLst>
          </p:cNvPr>
          <p:cNvGrpSpPr/>
          <p:nvPr/>
        </p:nvGrpSpPr>
        <p:grpSpPr>
          <a:xfrm>
            <a:off x="5656755" y="3183339"/>
            <a:ext cx="3354723" cy="2930184"/>
            <a:chOff x="5179677" y="2708218"/>
            <a:chExt cx="5345472" cy="4669004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69DDA071-4148-BD53-6D24-DD2F4E072B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8"/>
            <a:stretch/>
          </p:blipFill>
          <p:spPr bwMode="auto">
            <a:xfrm>
              <a:off x="5179677" y="3016251"/>
              <a:ext cx="5345472" cy="4176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310960-FF4A-CB60-A543-03E1F364BDDE}"/>
                </a:ext>
              </a:extLst>
            </p:cNvPr>
            <p:cNvSpPr txBox="1"/>
            <p:nvPr/>
          </p:nvSpPr>
          <p:spPr>
            <a:xfrm>
              <a:off x="6159949" y="2708218"/>
              <a:ext cx="424518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C9929"/>
                  </a:solidFill>
                </a:rPr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430B5D-7CAC-AE84-D00D-DD11932BE34D}"/>
                </a:ext>
              </a:extLst>
            </p:cNvPr>
            <p:cNvSpPr txBox="1"/>
            <p:nvPr/>
          </p:nvSpPr>
          <p:spPr>
            <a:xfrm>
              <a:off x="8067877" y="2708218"/>
              <a:ext cx="621194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176B9"/>
                  </a:solidFill>
                </a:rPr>
                <a:t>G1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51A7B1-BD37-2280-0DE8-8502669F2F50}"/>
                </a:ext>
              </a:extLst>
            </p:cNvPr>
            <p:cNvSpPr txBox="1"/>
            <p:nvPr/>
          </p:nvSpPr>
          <p:spPr>
            <a:xfrm>
              <a:off x="8676247" y="2708218"/>
              <a:ext cx="866403" cy="490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7F0B"/>
                  </a:solidFill>
                </a:rPr>
                <a:t>G2M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57B41-855F-FCCA-B6C4-E97FECBFA4EB}"/>
                </a:ext>
              </a:extLst>
            </p:cNvPr>
            <p:cNvSpPr txBox="1"/>
            <p:nvPr/>
          </p:nvSpPr>
          <p:spPr>
            <a:xfrm>
              <a:off x="6159949" y="7007890"/>
              <a:ext cx="1538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Latent time </a:t>
              </a:r>
              <a:r>
                <a:rPr lang="en-US" dirty="0">
                  <a:sym typeface="Wingdings" pitchFamily="2" charset="2"/>
                </a:rPr>
                <a:t>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1124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232A-2613-2400-D417-E041676FE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 many tools … others not covered yet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C3C09-4EB3-970C-62CB-2BD65E82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612"/>
            <a:ext cx="10515600" cy="4351338"/>
          </a:xfrm>
        </p:spPr>
        <p:txBody>
          <a:bodyPr/>
          <a:lstStyle/>
          <a:p>
            <a:r>
              <a:rPr lang="en-US" dirty="0"/>
              <a:t>Monocle</a:t>
            </a:r>
          </a:p>
          <a:p>
            <a:r>
              <a:rPr lang="en-US" dirty="0" err="1"/>
              <a:t>Enrichr</a:t>
            </a:r>
            <a:endParaRPr lang="en-US" dirty="0"/>
          </a:p>
          <a:p>
            <a:r>
              <a:rPr lang="en-US" dirty="0" err="1"/>
              <a:t>scRepertoire</a:t>
            </a:r>
            <a:endParaRPr lang="en-US" dirty="0"/>
          </a:p>
          <a:p>
            <a:r>
              <a:rPr lang="en-US" dirty="0"/>
              <a:t>Cell – cell communication</a:t>
            </a:r>
          </a:p>
          <a:p>
            <a:r>
              <a:rPr lang="en-US" dirty="0"/>
              <a:t>Alternative splicing</a:t>
            </a:r>
          </a:p>
          <a:p>
            <a:r>
              <a:rPr lang="en-US" dirty="0"/>
              <a:t>Variant discovery</a:t>
            </a:r>
          </a:p>
          <a:p>
            <a:r>
              <a:rPr lang="en-US" dirty="0" err="1"/>
              <a:t>eQTL</a:t>
            </a:r>
            <a:r>
              <a:rPr lang="en-US" dirty="0"/>
              <a:t>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84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838200" y="1593424"/>
            <a:ext cx="10515600" cy="34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nsolas"/>
              <a:buNone/>
            </a:pPr>
            <a:r>
              <a:rPr lang="en-US" dirty="0"/>
              <a:t>We are on a Coffee Break &amp; Networking Session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06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FE850D-F975-37F3-CDAF-DDEAB98FF384}"/>
              </a:ext>
            </a:extLst>
          </p:cNvPr>
          <p:cNvSpPr txBox="1"/>
          <p:nvPr/>
        </p:nvSpPr>
        <p:spPr>
          <a:xfrm>
            <a:off x="1324916" y="178588"/>
            <a:ext cx="350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Mapping and Counting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80ADCE-3A18-CFC3-D0D4-86F2DD5D8C42}"/>
              </a:ext>
            </a:extLst>
          </p:cNvPr>
          <p:cNvGrpSpPr/>
          <p:nvPr/>
        </p:nvGrpSpPr>
        <p:grpSpPr>
          <a:xfrm>
            <a:off x="1143745" y="790060"/>
            <a:ext cx="6119409" cy="4413092"/>
            <a:chOff x="749298" y="1282700"/>
            <a:chExt cx="6119409" cy="4413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1F3585-2F04-AF6E-F462-75209AEEFA24}"/>
                </a:ext>
              </a:extLst>
            </p:cNvPr>
            <p:cNvGrpSpPr/>
            <p:nvPr/>
          </p:nvGrpSpPr>
          <p:grpSpPr>
            <a:xfrm>
              <a:off x="749298" y="1282700"/>
              <a:ext cx="5433609" cy="4413092"/>
              <a:chOff x="749298" y="1282700"/>
              <a:chExt cx="5433609" cy="44130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BD0A77-CBB1-0A59-AA62-8D5B77C77154}"/>
                  </a:ext>
                </a:extLst>
              </p:cNvPr>
              <p:cNvSpPr txBox="1"/>
              <p:nvPr/>
            </p:nvSpPr>
            <p:spPr>
              <a:xfrm>
                <a:off x="749300" y="128270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Extract Cell Barcode, UMI, Feature read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BBEEF4-7888-A371-CA98-453175FAFAA9}"/>
                  </a:ext>
                </a:extLst>
              </p:cNvPr>
              <p:cNvSpPr txBox="1"/>
              <p:nvPr/>
            </p:nvSpPr>
            <p:spPr>
              <a:xfrm>
                <a:off x="749299" y="178817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Correct Cell Barcodes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40CE6A-351D-EADD-1F19-064AA94269CF}"/>
                  </a:ext>
                </a:extLst>
              </p:cNvPr>
              <p:cNvSpPr txBox="1"/>
              <p:nvPr/>
            </p:nvSpPr>
            <p:spPr>
              <a:xfrm>
                <a:off x="749299" y="229364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Align to reference with STAR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C8F49D-E0B5-FB62-487F-FDB4CFD5DB04}"/>
                  </a:ext>
                </a:extLst>
              </p:cNvPr>
              <p:cNvSpPr txBox="1"/>
              <p:nvPr/>
            </p:nvSpPr>
            <p:spPr>
              <a:xfrm>
                <a:off x="749299" y="279911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Assign reads to genes with GTF file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16DA10-D4D1-C3D4-1F4D-256978BB1EDE}"/>
                  </a:ext>
                </a:extLst>
              </p:cNvPr>
              <p:cNvSpPr txBox="1"/>
              <p:nvPr/>
            </p:nvSpPr>
            <p:spPr>
              <a:xfrm>
                <a:off x="749299" y="330458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UMI correction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808744-830D-4AB2-E733-F83FE5AF4C37}"/>
                  </a:ext>
                </a:extLst>
              </p:cNvPr>
              <p:cNvSpPr txBox="1"/>
              <p:nvPr/>
            </p:nvSpPr>
            <p:spPr>
              <a:xfrm>
                <a:off x="749298" y="381005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Collapse UMIs, tally genes/cells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61792C-FD0E-C5E9-B453-AA644677D3B7}"/>
                  </a:ext>
                </a:extLst>
              </p:cNvPr>
              <p:cNvSpPr txBox="1"/>
              <p:nvPr/>
            </p:nvSpPr>
            <p:spPr>
              <a:xfrm>
                <a:off x="749298" y="4820990"/>
                <a:ext cx="387150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 empty droplets, keep cells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61994B-329E-FDBD-C8E4-9A27E55EC3E4}"/>
                  </a:ext>
                </a:extLst>
              </p:cNvPr>
              <p:cNvSpPr txBox="1"/>
              <p:nvPr/>
            </p:nvSpPr>
            <p:spPr>
              <a:xfrm>
                <a:off x="749298" y="4315520"/>
                <a:ext cx="3871509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Raw Gene/Cell Matrix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79692-C510-B04C-76D7-7FF41320E0AD}"/>
                  </a:ext>
                </a:extLst>
              </p:cNvPr>
              <p:cNvSpPr txBox="1"/>
              <p:nvPr/>
            </p:nvSpPr>
            <p:spPr>
              <a:xfrm>
                <a:off x="749298" y="5326460"/>
                <a:ext cx="3871509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Filtered Gene/Cell Matrix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69A36E-8C64-769E-01A1-2FDCA392453D}"/>
                  </a:ext>
                </a:extLst>
              </p:cNvPr>
              <p:cNvSpPr txBox="1"/>
              <p:nvPr/>
            </p:nvSpPr>
            <p:spPr>
              <a:xfrm>
                <a:off x="4620807" y="4851767"/>
                <a:ext cx="15621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(</a:t>
                </a:r>
                <a:r>
                  <a:rPr lang="en-US" sz="1400" dirty="0" err="1"/>
                  <a:t>EmptyDrops</a:t>
                </a:r>
                <a:r>
                  <a:rPr lang="en-US" sz="1400" dirty="0"/>
                  <a:t>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8036C7-8535-6449-7340-A00C303177A8}"/>
                </a:ext>
              </a:extLst>
            </p:cNvPr>
            <p:cNvSpPr txBox="1"/>
            <p:nvPr/>
          </p:nvSpPr>
          <p:spPr>
            <a:xfrm>
              <a:off x="4620807" y="3331578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AA1670-990D-E4C6-9AAF-72067BA8FA6A}"/>
                </a:ext>
              </a:extLst>
            </p:cNvPr>
            <p:cNvSpPr txBox="1"/>
            <p:nvPr/>
          </p:nvSpPr>
          <p:spPr>
            <a:xfrm>
              <a:off x="4620807" y="1813913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1 hamming distance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22B684-1A58-7D89-8410-8E1317297B34}"/>
                </a:ext>
              </a:extLst>
            </p:cNvPr>
            <p:cNvSpPr txBox="1"/>
            <p:nvPr/>
          </p:nvSpPr>
          <p:spPr>
            <a:xfrm>
              <a:off x="4620807" y="2811860"/>
              <a:ext cx="22479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Unique mappers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F8E8472-73FC-07EC-74F9-5EFB111E4FA2}"/>
              </a:ext>
            </a:extLst>
          </p:cNvPr>
          <p:cNvSpPr txBox="1"/>
          <p:nvPr/>
        </p:nvSpPr>
        <p:spPr>
          <a:xfrm>
            <a:off x="8078111" y="179303"/>
            <a:ext cx="304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Secondary 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13CC1C-A203-65C8-3C45-4BA8CE17329B}"/>
              </a:ext>
            </a:extLst>
          </p:cNvPr>
          <p:cNvGrpSpPr/>
          <p:nvPr/>
        </p:nvGrpSpPr>
        <p:grpSpPr>
          <a:xfrm>
            <a:off x="7663094" y="790060"/>
            <a:ext cx="3871510" cy="5392605"/>
            <a:chOff x="7721599" y="1098034"/>
            <a:chExt cx="3871510" cy="53926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EA4930-093C-5DC3-784E-37FC8737BA2F}"/>
                </a:ext>
              </a:extLst>
            </p:cNvPr>
            <p:cNvSpPr txBox="1"/>
            <p:nvPr/>
          </p:nvSpPr>
          <p:spPr>
            <a:xfrm>
              <a:off x="7721600" y="1098034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Calculate QC metrics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C40A0-ACC4-C1F0-1B59-6BBDF527AF84}"/>
                </a:ext>
              </a:extLst>
            </p:cNvPr>
            <p:cNvSpPr txBox="1"/>
            <p:nvPr/>
          </p:nvSpPr>
          <p:spPr>
            <a:xfrm>
              <a:off x="7721600" y="2047288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Filter cells (dead, doublets, outliers)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111173-4DC7-6312-E1B7-F2B9A41DB8C1}"/>
                </a:ext>
              </a:extLst>
            </p:cNvPr>
            <p:cNvSpPr txBox="1"/>
            <p:nvPr/>
          </p:nvSpPr>
          <p:spPr>
            <a:xfrm>
              <a:off x="7721599" y="1572661"/>
              <a:ext cx="3871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Predict doublets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2B448F-8444-D987-63A2-EEAA47538867}"/>
                </a:ext>
              </a:extLst>
            </p:cNvPr>
            <p:cNvSpPr txBox="1"/>
            <p:nvPr/>
          </p:nvSpPr>
          <p:spPr>
            <a:xfrm>
              <a:off x="7721599" y="2521915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Normalize &amp; transform (i.e. log)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2EED5D-5DE8-1223-000E-FF2225C2B8DC}"/>
                </a:ext>
              </a:extLst>
            </p:cNvPr>
            <p:cNvSpPr txBox="1"/>
            <p:nvPr/>
          </p:nvSpPr>
          <p:spPr>
            <a:xfrm>
              <a:off x="8826500" y="3471169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Linear Regression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E010E4-E767-BD62-66FD-EDDD50BA90BD}"/>
                </a:ext>
              </a:extLst>
            </p:cNvPr>
            <p:cNvSpPr txBox="1"/>
            <p:nvPr/>
          </p:nvSpPr>
          <p:spPr>
            <a:xfrm>
              <a:off x="8826500" y="3945796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Zero-center &amp; Scale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BD2525-EF1B-AE24-71F9-7B549EF51A97}"/>
                </a:ext>
              </a:extLst>
            </p:cNvPr>
            <p:cNvSpPr txBox="1"/>
            <p:nvPr/>
          </p:nvSpPr>
          <p:spPr>
            <a:xfrm>
              <a:off x="7721599" y="6121307"/>
              <a:ext cx="3871509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Differential Expression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BE8F4D-15A7-92BF-EEFA-3E32AEC869B8}"/>
                </a:ext>
              </a:extLst>
            </p:cNvPr>
            <p:cNvSpPr txBox="1"/>
            <p:nvPr/>
          </p:nvSpPr>
          <p:spPr>
            <a:xfrm>
              <a:off x="8826500" y="4420423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PCA (Linear Dim. </a:t>
              </a:r>
              <a:r>
                <a:rPr lang="en-US" dirty="0" err="1"/>
                <a:t>Reduc</a:t>
              </a:r>
              <a:r>
                <a:rPr lang="en-US" dirty="0"/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9FB239-620C-C6B1-EBAE-B9CC17751EE0}"/>
                </a:ext>
              </a:extLst>
            </p:cNvPr>
            <p:cNvSpPr txBox="1"/>
            <p:nvPr/>
          </p:nvSpPr>
          <p:spPr>
            <a:xfrm>
              <a:off x="8826499" y="2996542"/>
              <a:ext cx="27666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Feature selection (</a:t>
              </a:r>
              <a:r>
                <a:rPr lang="en-US" dirty="0" err="1"/>
                <a:t>eg.</a:t>
              </a:r>
              <a:r>
                <a:rPr lang="en-US" dirty="0"/>
                <a:t> HVG)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3135C5-E4C6-CA8F-54F6-952B29CF6BA9}"/>
                </a:ext>
              </a:extLst>
            </p:cNvPr>
            <p:cNvSpPr txBox="1"/>
            <p:nvPr/>
          </p:nvSpPr>
          <p:spPr>
            <a:xfrm>
              <a:off x="8826499" y="4895050"/>
              <a:ext cx="276660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 Graph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5F0002-8993-05D1-9531-16F39A2170B5}"/>
                </a:ext>
              </a:extLst>
            </p:cNvPr>
            <p:cNvSpPr txBox="1"/>
            <p:nvPr/>
          </p:nvSpPr>
          <p:spPr>
            <a:xfrm>
              <a:off x="10285004" y="5369677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tSNE</a:t>
              </a:r>
              <a:r>
                <a:rPr lang="en-US" dirty="0"/>
                <a:t> / UMAP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B0C2CF-80C9-3AE3-8CAC-BD4E7AD79E52}"/>
                </a:ext>
              </a:extLst>
            </p:cNvPr>
            <p:cNvSpPr txBox="1"/>
            <p:nvPr/>
          </p:nvSpPr>
          <p:spPr>
            <a:xfrm>
              <a:off x="8826499" y="5370255"/>
              <a:ext cx="1308101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Clustering (Leiden)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3F077AE0-1975-6A5B-7895-B8CDB899C1FD}"/>
                </a:ext>
              </a:extLst>
            </p:cNvPr>
            <p:cNvSpPr/>
            <p:nvPr/>
          </p:nvSpPr>
          <p:spPr>
            <a:xfrm>
              <a:off x="7988850" y="3181208"/>
              <a:ext cx="367748" cy="2551767"/>
            </a:xfrm>
            <a:prstGeom prst="downArrow">
              <a:avLst/>
            </a:prstGeom>
            <a:solidFill>
              <a:srgbClr val="A9D28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735B681-E25F-D582-04E7-FA67E18E16F5}"/>
              </a:ext>
            </a:extLst>
          </p:cNvPr>
          <p:cNvSpPr txBox="1"/>
          <p:nvPr/>
        </p:nvSpPr>
        <p:spPr>
          <a:xfrm rot="16200000">
            <a:off x="-1331843" y="2611624"/>
            <a:ext cx="4028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Cellranger</a:t>
            </a:r>
            <a:r>
              <a:rPr lang="en-US" sz="2800" dirty="0"/>
              <a:t> / </a:t>
            </a:r>
            <a:r>
              <a:rPr lang="en-US" sz="2800" dirty="0" err="1"/>
              <a:t>STARsolo</a:t>
            </a:r>
            <a:r>
              <a:rPr lang="en-US" sz="2800" dirty="0"/>
              <a:t> /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10FEA5-C1FB-8DF7-BC37-0637E3264CF9}"/>
              </a:ext>
            </a:extLst>
          </p:cNvPr>
          <p:cNvSpPr txBox="1"/>
          <p:nvPr/>
        </p:nvSpPr>
        <p:spPr>
          <a:xfrm rot="16200000">
            <a:off x="5286054" y="3046628"/>
            <a:ext cx="415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Seurat / </a:t>
            </a:r>
            <a:r>
              <a:rPr lang="en-US" sz="2800" dirty="0" err="1"/>
              <a:t>Scanpy</a:t>
            </a:r>
            <a:r>
              <a:rPr lang="en-US" sz="2800" dirty="0"/>
              <a:t> / Liger etc.</a:t>
            </a:r>
          </a:p>
        </p:txBody>
      </p:sp>
    </p:spTree>
    <p:extLst>
      <p:ext uri="{BB962C8B-B14F-4D97-AF65-F5344CB8AC3E}">
        <p14:creationId xmlns:p14="http://schemas.microsoft.com/office/powerpoint/2010/main" val="345084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91F4B-561F-BECA-7272-E2437FD0DF57}"/>
              </a:ext>
            </a:extLst>
          </p:cNvPr>
          <p:cNvSpPr txBox="1"/>
          <p:nvPr/>
        </p:nvSpPr>
        <p:spPr>
          <a:xfrm>
            <a:off x="352247" y="259901"/>
            <a:ext cx="11487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10X Genomics Cell Ranger </a:t>
            </a:r>
          </a:p>
          <a:p>
            <a:pPr algn="ctr"/>
            <a:r>
              <a:rPr lang="en-US" dirty="0">
                <a:latin typeface="+mj-lt"/>
              </a:rPr>
              <a:t>Support page: </a:t>
            </a:r>
            <a:r>
              <a:rPr lang="en-US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https://support.10xgenomics.com/single-cell-gene-expression/software/pipelines/latest/what-is-cell-ranger</a:t>
            </a:r>
            <a:endParaRPr lang="en-US" dirty="0">
              <a:latin typeface="+mj-lt"/>
            </a:endParaRPr>
          </a:p>
        </p:txBody>
      </p:sp>
      <p:pic>
        <p:nvPicPr>
          <p:cNvPr id="5" name="Picture 2" descr="cellranger multiple samples">
            <a:extLst>
              <a:ext uri="{FF2B5EF4-FFF2-40B4-BE49-F238E27FC236}">
                <a16:creationId xmlns:a16="http://schemas.microsoft.com/office/drawing/2014/main" id="{F837790E-71E8-879E-32D3-982E919C3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3" y="2812386"/>
            <a:ext cx="11360848" cy="233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392F-971E-4FFD-8D2E-727BB40B39D4}"/>
              </a:ext>
            </a:extLst>
          </p:cNvPr>
          <p:cNvSpPr txBox="1"/>
          <p:nvPr/>
        </p:nvSpPr>
        <p:spPr>
          <a:xfrm>
            <a:off x="709683" y="1490008"/>
            <a:ext cx="46948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1:</a:t>
            </a:r>
            <a:r>
              <a:rPr lang="en-US" sz="2000" dirty="0"/>
              <a:t> Use 10X Genomics Cloud</a:t>
            </a:r>
          </a:p>
          <a:p>
            <a:r>
              <a:rPr lang="en-US" sz="2000" dirty="0"/>
              <a:t>	credits included with reagent purchase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3256E-DE11-8356-6F12-1F2EE6C1D6AC}"/>
              </a:ext>
            </a:extLst>
          </p:cNvPr>
          <p:cNvCxnSpPr>
            <a:cxnSpLocks/>
          </p:cNvCxnSpPr>
          <p:nvPr/>
        </p:nvCxnSpPr>
        <p:spPr>
          <a:xfrm flipV="1">
            <a:off x="7055893" y="4629885"/>
            <a:ext cx="568028" cy="822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61C514-2A2C-BBE4-4ABD-425C6F4FA671}"/>
              </a:ext>
            </a:extLst>
          </p:cNvPr>
          <p:cNvSpPr txBox="1"/>
          <p:nvPr/>
        </p:nvSpPr>
        <p:spPr>
          <a:xfrm>
            <a:off x="6325777" y="1490008"/>
            <a:ext cx="4489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Option 2:</a:t>
            </a:r>
            <a:r>
              <a:rPr lang="en-US" sz="2000" dirty="0"/>
              <a:t> Install and run on Linux system:</a:t>
            </a:r>
          </a:p>
          <a:p>
            <a:r>
              <a:rPr lang="en-US" sz="2000" dirty="0"/>
              <a:t>	a. local mode (single computer)</a:t>
            </a:r>
          </a:p>
          <a:p>
            <a:r>
              <a:rPr lang="en-US" sz="2000" dirty="0"/>
              <a:t>	b. cluster 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22E8-8D9B-01BC-099D-F92087D57F6C}"/>
              </a:ext>
            </a:extLst>
          </p:cNvPr>
          <p:cNvSpPr txBox="1"/>
          <p:nvPr/>
        </p:nvSpPr>
        <p:spPr>
          <a:xfrm>
            <a:off x="5349918" y="5513693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run by sequence provider</a:t>
            </a:r>
          </a:p>
        </p:txBody>
      </p:sp>
    </p:spTree>
    <p:extLst>
      <p:ext uri="{BB962C8B-B14F-4D97-AF65-F5344CB8AC3E}">
        <p14:creationId xmlns:p14="http://schemas.microsoft.com/office/powerpoint/2010/main" val="3913403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716D5-52B5-6B36-0215-90A3171A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51" y="17"/>
            <a:ext cx="11286698" cy="1152047"/>
          </a:xfrm>
        </p:spPr>
        <p:txBody>
          <a:bodyPr/>
          <a:lstStyle/>
          <a:p>
            <a:r>
              <a:rPr lang="en-US" dirty="0"/>
              <a:t>Custom Genomes w/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mkref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4A8CCC-11AF-F6C4-5730-91F536FF3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564" y="1702527"/>
            <a:ext cx="7886700" cy="471392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6AA244"/>
                </a:solidFill>
              </a:rPr>
              <a:t>10X Provides Prebuilt references for:</a:t>
            </a:r>
          </a:p>
          <a:p>
            <a:pPr lvl="1"/>
            <a:r>
              <a:rPr lang="en-US" sz="1800" dirty="0"/>
              <a:t>Human (hg19 and GRCh38)</a:t>
            </a:r>
          </a:p>
          <a:p>
            <a:pPr lvl="1"/>
            <a:r>
              <a:rPr lang="en-US" sz="1800" dirty="0"/>
              <a:t>Mouse (mm9 and mm10)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400" dirty="0">
                <a:solidFill>
                  <a:srgbClr val="6AA244"/>
                </a:solidFill>
              </a:rPr>
              <a:t>Why do I need a new reference genome?</a:t>
            </a:r>
          </a:p>
          <a:p>
            <a:pPr lvl="1"/>
            <a:r>
              <a:rPr lang="en-US" sz="1800" dirty="0"/>
              <a:t>Expanded annotations (</a:t>
            </a:r>
            <a:r>
              <a:rPr lang="en-US" sz="1800" dirty="0" err="1"/>
              <a:t>eg.</a:t>
            </a:r>
            <a:r>
              <a:rPr lang="en-US" sz="1800" dirty="0"/>
              <a:t> GENCODE, ncRNAs, etc.)</a:t>
            </a:r>
          </a:p>
          <a:p>
            <a:pPr lvl="1"/>
            <a:r>
              <a:rPr lang="en-US" sz="1800" dirty="0"/>
              <a:t>Additional species (</a:t>
            </a:r>
            <a:r>
              <a:rPr lang="en-US" sz="1800" dirty="0" err="1"/>
              <a:t>eg.</a:t>
            </a:r>
            <a:r>
              <a:rPr lang="en-US" sz="1800" dirty="0"/>
              <a:t> Maize)</a:t>
            </a:r>
          </a:p>
          <a:p>
            <a:pPr lvl="1"/>
            <a:r>
              <a:rPr lang="en-US" sz="1800" dirty="0"/>
              <a:t>Monitoring custom transgenes </a:t>
            </a:r>
          </a:p>
          <a:p>
            <a:pPr lvl="1"/>
            <a:r>
              <a:rPr lang="en-US" sz="1800" dirty="0"/>
              <a:t>Viruses, pathogens</a:t>
            </a:r>
          </a:p>
          <a:p>
            <a:pPr lvl="1"/>
            <a:r>
              <a:rPr lang="en-US" sz="1800" dirty="0"/>
              <a:t>Known rearrangements, model specific genomes</a:t>
            </a:r>
          </a:p>
          <a:p>
            <a:pPr lvl="1"/>
            <a:r>
              <a:rPr lang="en-US" sz="1800" dirty="0"/>
              <a:t>Unconventional gene annotations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6AA244"/>
                </a:solidFill>
              </a:rPr>
              <a:t>What do I need?:</a:t>
            </a:r>
          </a:p>
          <a:p>
            <a:pPr lvl="1"/>
            <a:r>
              <a:rPr lang="en-US" sz="1800" dirty="0"/>
              <a:t>Genome FASTA file</a:t>
            </a:r>
          </a:p>
          <a:p>
            <a:pPr lvl="1"/>
            <a:r>
              <a:rPr lang="en-US" sz="1800" dirty="0"/>
              <a:t>GTF file containing feature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4866A-A8EE-ECEB-D25F-BE81B80E9EE9}"/>
              </a:ext>
            </a:extLst>
          </p:cNvPr>
          <p:cNvSpPr txBox="1"/>
          <p:nvPr/>
        </p:nvSpPr>
        <p:spPr>
          <a:xfrm>
            <a:off x="2115096" y="1152064"/>
            <a:ext cx="840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https://support.10xgenomics.com/single-cell-gene-expression/software/pipelines/latest/advanced/references</a:t>
            </a:r>
            <a:endParaRPr lang="en-US" sz="1400" dirty="0"/>
          </a:p>
        </p:txBody>
      </p:sp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615EAD6F-A9FC-7D0F-3BCA-ED233A56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27" y="1570000"/>
            <a:ext cx="4244409" cy="4456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6795C-70DB-0126-020C-3C19A933796B}"/>
              </a:ext>
            </a:extLst>
          </p:cNvPr>
          <p:cNvSpPr txBox="1"/>
          <p:nvPr/>
        </p:nvSpPr>
        <p:spPr>
          <a:xfrm>
            <a:off x="7793185" y="6016336"/>
            <a:ext cx="273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Ratner &amp; Daniel Rauch</a:t>
            </a:r>
          </a:p>
        </p:txBody>
      </p:sp>
    </p:spTree>
    <p:extLst>
      <p:ext uri="{BB962C8B-B14F-4D97-AF65-F5344CB8AC3E}">
        <p14:creationId xmlns:p14="http://schemas.microsoft.com/office/powerpoint/2010/main" val="317370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D7441-375D-7C48-1E55-2D388A5CA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37574"/>
            <a:ext cx="11627892" cy="995620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sz="3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multi (v7.0.0)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987DD-B782-BA82-44A2-23E554A5E575}"/>
              </a:ext>
            </a:extLst>
          </p:cNvPr>
          <p:cNvSpPr txBox="1"/>
          <p:nvPr/>
        </p:nvSpPr>
        <p:spPr>
          <a:xfrm>
            <a:off x="2242457" y="1128729"/>
            <a:ext cx="7696199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US" dirty="0"/>
              <a:t>SAMPLE=Rep1_ICB</a:t>
            </a:r>
          </a:p>
          <a:p>
            <a:endParaRPr lang="en-US" dirty="0"/>
          </a:p>
          <a:p>
            <a:r>
              <a:rPr lang="en-US" dirty="0" err="1"/>
              <a:t>cellranger</a:t>
            </a:r>
            <a:r>
              <a:rPr lang="en-US" dirty="0"/>
              <a:t> multi \</a:t>
            </a:r>
          </a:p>
          <a:p>
            <a:r>
              <a:rPr lang="en-US" dirty="0"/>
              <a:t>   --</a:t>
            </a:r>
            <a:r>
              <a:rPr lang="en-US" dirty="0" err="1"/>
              <a:t>localmem</a:t>
            </a:r>
            <a:r>
              <a:rPr lang="en-US" dirty="0"/>
              <a:t> 64 \</a:t>
            </a:r>
          </a:p>
          <a:p>
            <a:r>
              <a:rPr lang="en-US" dirty="0"/>
              <a:t>   --</a:t>
            </a:r>
            <a:r>
              <a:rPr lang="en-US" dirty="0" err="1"/>
              <a:t>localcores</a:t>
            </a:r>
            <a:r>
              <a:rPr lang="en-US" dirty="0"/>
              <a:t> 4 \</a:t>
            </a:r>
          </a:p>
          <a:p>
            <a:r>
              <a:rPr lang="en-US" dirty="0"/>
              <a:t>   --id Rep1_ICB \</a:t>
            </a:r>
          </a:p>
          <a:p>
            <a:r>
              <a:rPr lang="en-US" dirty="0"/>
              <a:t>   --csv </a:t>
            </a:r>
            <a:r>
              <a:rPr lang="en-US" dirty="0" err="1"/>
              <a:t>ICB_run.csv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E818C9-5EDD-96E3-1EA1-0B2DC436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724" y="2824703"/>
            <a:ext cx="6787663" cy="34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E8DFA7-B28E-FF09-7ACE-2AE43959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77"/>
            <a:ext cx="10515600" cy="1325563"/>
          </a:xfrm>
        </p:spPr>
        <p:txBody>
          <a:bodyPr/>
          <a:lstStyle/>
          <a:p>
            <a:r>
              <a:rPr lang="en-US" dirty="0"/>
              <a:t>--include-introns …?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977196-186C-CA85-A6E1-0962943F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58" y="1897516"/>
            <a:ext cx="333851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3EC4322-B2D9-F055-5E32-F99748A6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28" y="1897516"/>
            <a:ext cx="4609003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CD65B-F609-3687-D286-9922373357AA}"/>
              </a:ext>
            </a:extLst>
          </p:cNvPr>
          <p:cNvSpPr txBox="1"/>
          <p:nvPr/>
        </p:nvSpPr>
        <p:spPr>
          <a:xfrm>
            <a:off x="4169230" y="5665208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https://kb.10xgenomics.com/hc/en-us/articles/4998628924429-Why-should-I-include-introns-for-my-single-cell-whole-transcriptome-Gene-Expression-data-analysis-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23A13-6871-6343-B039-806E28569FAB}"/>
              </a:ext>
            </a:extLst>
          </p:cNvPr>
          <p:cNvSpPr txBox="1"/>
          <p:nvPr/>
        </p:nvSpPr>
        <p:spPr>
          <a:xfrm>
            <a:off x="669376" y="1991303"/>
            <a:ext cx="293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Single nucleus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YES (duh).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Single cell </a:t>
            </a:r>
            <a:r>
              <a:rPr lang="en-US" dirty="0" err="1">
                <a:solidFill>
                  <a:schemeClr val="accent6"/>
                </a:solidFill>
              </a:rPr>
              <a:t>RNAseq</a:t>
            </a:r>
            <a:r>
              <a:rPr lang="en-US" dirty="0">
                <a:solidFill>
                  <a:schemeClr val="accent6"/>
                </a:solidFill>
              </a:rPr>
              <a:t>:</a:t>
            </a:r>
          </a:p>
          <a:p>
            <a:r>
              <a:rPr lang="en-US" dirty="0"/>
              <a:t>Debatable.</a:t>
            </a:r>
          </a:p>
          <a:p>
            <a:r>
              <a:rPr lang="en-US" dirty="0"/>
              <a:t>More UMIs, but less comparable to legacy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1BC6A-5B95-DF15-90CD-8F7A8997D05E}"/>
              </a:ext>
            </a:extLst>
          </p:cNvPr>
          <p:cNvSpPr txBox="1"/>
          <p:nvPr/>
        </p:nvSpPr>
        <p:spPr>
          <a:xfrm>
            <a:off x="662302" y="1416197"/>
            <a:ext cx="524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intronic reads be counted toward UMI counts?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02BA3-B87D-9D0E-5BD7-8ED881537C95}"/>
              </a:ext>
            </a:extLst>
          </p:cNvPr>
          <p:cNvSpPr txBox="1"/>
          <p:nvPr/>
        </p:nvSpPr>
        <p:spPr>
          <a:xfrm>
            <a:off x="669376" y="4656973"/>
            <a:ext cx="2654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Default Behavior:</a:t>
            </a:r>
          </a:p>
          <a:p>
            <a:r>
              <a:rPr lang="en-US" dirty="0"/>
              <a:t>Pre-Cell Ranger 7: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--include-introns=False</a:t>
            </a:r>
          </a:p>
          <a:p>
            <a:endParaRPr lang="en-US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Cell Ranger 7+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--include-introns=True</a:t>
            </a:r>
          </a:p>
        </p:txBody>
      </p:sp>
    </p:spTree>
    <p:extLst>
      <p:ext uri="{BB962C8B-B14F-4D97-AF65-F5344CB8AC3E}">
        <p14:creationId xmlns:p14="http://schemas.microsoft.com/office/powerpoint/2010/main" val="96113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322A9B-840C-EBAB-445B-635E11F6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6"/>
          <a:stretch/>
        </p:blipFill>
        <p:spPr bwMode="auto">
          <a:xfrm>
            <a:off x="454253" y="457199"/>
            <a:ext cx="4400778" cy="544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21581D-444D-9771-2D9C-4AA0CCD40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7"/>
          <a:stretch/>
        </p:blipFill>
        <p:spPr bwMode="auto">
          <a:xfrm>
            <a:off x="5820909" y="1121704"/>
            <a:ext cx="4400778" cy="25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-Turn Arrow 5">
            <a:extLst>
              <a:ext uri="{FF2B5EF4-FFF2-40B4-BE49-F238E27FC236}">
                <a16:creationId xmlns:a16="http://schemas.microsoft.com/office/drawing/2014/main" id="{04061B4F-C66E-BF67-D91D-EFAB5AC377B4}"/>
              </a:ext>
            </a:extLst>
          </p:cNvPr>
          <p:cNvSpPr/>
          <p:nvPr/>
        </p:nvSpPr>
        <p:spPr>
          <a:xfrm>
            <a:off x="5412901" y="807983"/>
            <a:ext cx="1991674" cy="5099055"/>
          </a:xfrm>
          <a:prstGeom prst="uturnArrow">
            <a:avLst>
              <a:gd name="adj1" fmla="val 6250"/>
              <a:gd name="adj2" fmla="val 8102"/>
              <a:gd name="adj3" fmla="val 11284"/>
              <a:gd name="adj4" fmla="val 27315"/>
              <a:gd name="adj5" fmla="val 100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7BDAF-B741-82E8-A4F9-5D4313F8682A}"/>
              </a:ext>
            </a:extLst>
          </p:cNvPr>
          <p:cNvSpPr txBox="1"/>
          <p:nvPr/>
        </p:nvSpPr>
        <p:spPr>
          <a:xfrm>
            <a:off x="5412901" y="44514"/>
            <a:ext cx="6241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Overview of </a:t>
            </a:r>
            <a:r>
              <a:rPr lang="en-US" sz="3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cellranger</a:t>
            </a:r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count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F76A62AD-1717-76E7-D3BF-5A109917FB42}"/>
              </a:ext>
            </a:extLst>
          </p:cNvPr>
          <p:cNvSpPr/>
          <p:nvPr/>
        </p:nvSpPr>
        <p:spPr>
          <a:xfrm flipV="1">
            <a:off x="1850569" y="5800559"/>
            <a:ext cx="3733801" cy="534161"/>
          </a:xfrm>
          <a:prstGeom prst="uturnArrow">
            <a:avLst>
              <a:gd name="adj1" fmla="val 20515"/>
              <a:gd name="adj2" fmla="val 18291"/>
              <a:gd name="adj3" fmla="val 11284"/>
              <a:gd name="adj4" fmla="val 27315"/>
              <a:gd name="adj5" fmla="val 56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52D06711-53EB-4E20-9764-E8BF283B1097}"/>
              </a:ext>
            </a:extLst>
          </p:cNvPr>
          <p:cNvSpPr/>
          <p:nvPr/>
        </p:nvSpPr>
        <p:spPr>
          <a:xfrm>
            <a:off x="8414656" y="3799002"/>
            <a:ext cx="484632" cy="670146"/>
          </a:xfrm>
          <a:prstGeom prst="downArrow">
            <a:avLst/>
          </a:prstGeom>
          <a:solidFill>
            <a:srgbClr val="003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8A4D9-2C9F-A214-10AF-643A191E9CEE}"/>
              </a:ext>
            </a:extLst>
          </p:cNvPr>
          <p:cNvSpPr txBox="1"/>
          <p:nvPr/>
        </p:nvSpPr>
        <p:spPr>
          <a:xfrm>
            <a:off x="7247355" y="4575386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“Secondary Analysis”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EB4E00-695D-8B99-FAE6-73A38F35E204}"/>
              </a:ext>
            </a:extLst>
          </p:cNvPr>
          <p:cNvSpPr txBox="1"/>
          <p:nvPr/>
        </p:nvSpPr>
        <p:spPr>
          <a:xfrm>
            <a:off x="6816188" y="5078843"/>
            <a:ext cx="396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Dimensionality reduction, clustering,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99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6FC4E7CA-796F-DC46-8477-EB1B03D9751B}" vid="{7600C917-09B9-FA45-B59E-E0879212E2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</TotalTime>
  <Words>2513</Words>
  <Application>Microsoft Macintosh PowerPoint</Application>
  <PresentationFormat>Widescreen</PresentationFormat>
  <Paragraphs>505</Paragraphs>
  <Slides>38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-apple-system</vt:lpstr>
      <vt:lpstr>Arial</vt:lpstr>
      <vt:lpstr>Calibri</vt:lpstr>
      <vt:lpstr>Calibri Light</vt:lpstr>
      <vt:lpstr>Consolas</vt:lpstr>
      <vt:lpstr>Menlo</vt:lpstr>
      <vt:lpstr>Segoe UI</vt:lpstr>
      <vt:lpstr>Wingdings</vt:lpstr>
      <vt:lpstr>1_Office Theme</vt:lpstr>
      <vt:lpstr>PowerPoint Presentation</vt:lpstr>
      <vt:lpstr>Acknowledgements</vt:lpstr>
      <vt:lpstr>scRNA tools (primary analysis)</vt:lpstr>
      <vt:lpstr>PowerPoint Presentation</vt:lpstr>
      <vt:lpstr>PowerPoint Presentation</vt:lpstr>
      <vt:lpstr>Custom Genomes w/ cellranger mkref</vt:lpstr>
      <vt:lpstr>Running cellranger multi (v7.0.0)</vt:lpstr>
      <vt:lpstr>--include-introns …?</vt:lpstr>
      <vt:lpstr>PowerPoint Presentation</vt:lpstr>
      <vt:lpstr>Cell Ranger Pipeline Output</vt:lpstr>
      <vt:lpstr>BAM file You should Archive this! </vt:lpstr>
      <vt:lpstr>Cell Ranger: Cell Calling Algorithm</vt:lpstr>
      <vt:lpstr>Loupe Browser (brief live demo)</vt:lpstr>
      <vt:lpstr>Quality Control: web_summary (brief live demo)</vt:lpstr>
      <vt:lpstr>Quality Control: QC metrics – Cell Death</vt:lpstr>
      <vt:lpstr>Quality Control: QC metrics -&gt; interpret cautiously</vt:lpstr>
      <vt:lpstr>Quality Control: Doublet Filtering</vt:lpstr>
      <vt:lpstr>Quality Control: Ambient RNA (soup)</vt:lpstr>
      <vt:lpstr>Secondary Analysis</vt:lpstr>
      <vt:lpstr>Normalization &amp; log transformation</vt:lpstr>
      <vt:lpstr>PowerPoint Presentation</vt:lpstr>
      <vt:lpstr>Principal Component Analysis</vt:lpstr>
      <vt:lpstr>Visualization with tSNE/UMAP</vt:lpstr>
      <vt:lpstr>Clustering</vt:lpstr>
      <vt:lpstr>Clustering Resolution</vt:lpstr>
      <vt:lpstr>Differential Gene Expression</vt:lpstr>
      <vt:lpstr>Cell Type Identification</vt:lpstr>
      <vt:lpstr>Celldex - reference index for cell types</vt:lpstr>
      <vt:lpstr>singleR - reference-based single-cell RNA-seq annotation</vt:lpstr>
      <vt:lpstr>Atlas Efforts building Cell Type Classifiers</vt:lpstr>
      <vt:lpstr>CNV inference</vt:lpstr>
      <vt:lpstr>CONICS: COpy-Number analysis In single-Cell RNA-Sequencing</vt:lpstr>
      <vt:lpstr>Cytotrace - Trajectory Reconstruction Analysis using gene Counts and Expression</vt:lpstr>
      <vt:lpstr>VarTrix – single cell genotyping tool</vt:lpstr>
      <vt:lpstr>Transcriptional Dynamics: RNA Velocity</vt:lpstr>
      <vt:lpstr>Cultured Cells – RNA Velocity</vt:lpstr>
      <vt:lpstr>So many tools … others not covered yet …</vt:lpstr>
      <vt:lpstr>We are on a Coffee Break &amp; Networking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Felicia</dc:creator>
  <cp:lastModifiedBy>Griffith, Malachi</cp:lastModifiedBy>
  <cp:revision>89</cp:revision>
  <dcterms:created xsi:type="dcterms:W3CDTF">2023-11-13T22:16:20Z</dcterms:created>
  <dcterms:modified xsi:type="dcterms:W3CDTF">2024-05-01T14:38:06Z</dcterms:modified>
</cp:coreProperties>
</file>